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cel Francois" initials="MF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0" autoAdjust="0"/>
    <p:restoredTop sz="94660"/>
  </p:normalViewPr>
  <p:slideViewPr>
    <p:cSldViewPr snapToGrid="0" showGuides="1">
      <p:cViewPr varScale="1">
        <p:scale>
          <a:sx n="96" d="100"/>
          <a:sy n="96" d="100"/>
        </p:scale>
        <p:origin x="496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9" d="100"/>
          <a:sy n="99" d="100"/>
        </p:scale>
        <p:origin x="271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commentAuthors" Target="commentAuthors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E41D7C-E541-47DE-813F-04643AFD56C3}" type="datetimeFigureOut">
              <a:rPr lang="nl-NL" smtClean="0"/>
              <a:t>26-06-18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13544E-6722-425E-87F0-94E29670CF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3117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0C1424-BB39-5846-BF7E-785E52AF9DC2}" type="datetimeFigureOut">
              <a:rPr lang="nl-NL" smtClean="0"/>
              <a:t>26-06-18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408C58-E1E5-3A48-A236-4DE8E160BD5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254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1C62C-4A85-C949-80D7-49FB1FF7896F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866452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FFA1-EBD2-46DF-AA91-89EA1D25A470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04806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u="none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FFA1-EBD2-46DF-AA91-89EA1D25A470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899797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FFA1-EBD2-46DF-AA91-89EA1D25A470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78879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u="none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F8FFA1-EBD2-46DF-AA91-89EA1D25A470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2253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1C62C-4A85-C949-80D7-49FB1FF7896F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42025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1C62C-4A85-C949-80D7-49FB1FF7896F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15153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1C62C-4A85-C949-80D7-49FB1FF7896F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44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1C62C-4A85-C949-80D7-49FB1FF7896F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728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1C62C-4A85-C949-80D7-49FB1FF7896F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23661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1C62C-4A85-C949-80D7-49FB1FF7896F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3220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1C62C-4A85-C949-80D7-49FB1FF7896F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93246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A1C62C-4A85-C949-80D7-49FB1FF7896F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1588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w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emf"/><Relationship Id="rId3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ep 23">
            <a:extLst>
              <a:ext uri="{FF2B5EF4-FFF2-40B4-BE49-F238E27FC236}">
                <a16:creationId xmlns:a16="http://schemas.microsoft.com/office/drawing/2014/main" xmlns="" id="{82799EF1-239D-4172-945E-7DF4EF1E50D4}"/>
              </a:ext>
            </a:extLst>
          </p:cNvPr>
          <p:cNvGrpSpPr/>
          <p:nvPr userDrawn="1"/>
        </p:nvGrpSpPr>
        <p:grpSpPr>
          <a:xfrm>
            <a:off x="0" y="0"/>
            <a:ext cx="12211050" cy="6858000"/>
            <a:chOff x="0" y="0"/>
            <a:chExt cx="12211050" cy="685800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0"/>
              <a:ext cx="5295900" cy="2571750"/>
            </a:xfrm>
            <a:custGeom>
              <a:avLst/>
              <a:gdLst>
                <a:gd name="connsiteX0" fmla="*/ 0 w 5295900"/>
                <a:gd name="connsiteY0" fmla="*/ 0 h 2571750"/>
                <a:gd name="connsiteX1" fmla="*/ 5295900 w 5295900"/>
                <a:gd name="connsiteY1" fmla="*/ 0 h 2571750"/>
                <a:gd name="connsiteX2" fmla="*/ 5295900 w 5295900"/>
                <a:gd name="connsiteY2" fmla="*/ 2571750 h 2571750"/>
                <a:gd name="connsiteX3" fmla="*/ 0 w 5295900"/>
                <a:gd name="connsiteY3" fmla="*/ 2571750 h 2571750"/>
                <a:gd name="connsiteX4" fmla="*/ 0 w 5295900"/>
                <a:gd name="connsiteY4" fmla="*/ 0 h 2571750"/>
                <a:gd name="connsiteX0" fmla="*/ 0 w 5295900"/>
                <a:gd name="connsiteY0" fmla="*/ 0 h 2571750"/>
                <a:gd name="connsiteX1" fmla="*/ 5295900 w 5295900"/>
                <a:gd name="connsiteY1" fmla="*/ 0 h 2571750"/>
                <a:gd name="connsiteX2" fmla="*/ 4743450 w 5295900"/>
                <a:gd name="connsiteY2" fmla="*/ 1733550 h 2571750"/>
                <a:gd name="connsiteX3" fmla="*/ 0 w 5295900"/>
                <a:gd name="connsiteY3" fmla="*/ 2571750 h 2571750"/>
                <a:gd name="connsiteX4" fmla="*/ 0 w 5295900"/>
                <a:gd name="connsiteY4" fmla="*/ 0 h 2571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5900" h="2571750">
                  <a:moveTo>
                    <a:pt x="0" y="0"/>
                  </a:moveTo>
                  <a:lnTo>
                    <a:pt x="5295900" y="0"/>
                  </a:lnTo>
                  <a:lnTo>
                    <a:pt x="4743450" y="1733550"/>
                  </a:lnTo>
                  <a:lnTo>
                    <a:pt x="0" y="257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0" y="2990850"/>
              <a:ext cx="12211050" cy="3867150"/>
            </a:xfrm>
            <a:custGeom>
              <a:avLst/>
              <a:gdLst>
                <a:gd name="connsiteX0" fmla="*/ 0 w 12211050"/>
                <a:gd name="connsiteY0" fmla="*/ 0 h 3867150"/>
                <a:gd name="connsiteX1" fmla="*/ 12211050 w 12211050"/>
                <a:gd name="connsiteY1" fmla="*/ 0 h 3867150"/>
                <a:gd name="connsiteX2" fmla="*/ 12211050 w 12211050"/>
                <a:gd name="connsiteY2" fmla="*/ 3867150 h 3867150"/>
                <a:gd name="connsiteX3" fmla="*/ 0 w 12211050"/>
                <a:gd name="connsiteY3" fmla="*/ 3867150 h 3867150"/>
                <a:gd name="connsiteX4" fmla="*/ 0 w 12211050"/>
                <a:gd name="connsiteY4" fmla="*/ 0 h 3867150"/>
                <a:gd name="connsiteX0" fmla="*/ 0 w 12211050"/>
                <a:gd name="connsiteY0" fmla="*/ 0 h 3867150"/>
                <a:gd name="connsiteX1" fmla="*/ 12201525 w 12211050"/>
                <a:gd name="connsiteY1" fmla="*/ 2305050 h 3867150"/>
                <a:gd name="connsiteX2" fmla="*/ 12211050 w 12211050"/>
                <a:gd name="connsiteY2" fmla="*/ 3867150 h 3867150"/>
                <a:gd name="connsiteX3" fmla="*/ 0 w 12211050"/>
                <a:gd name="connsiteY3" fmla="*/ 3867150 h 3867150"/>
                <a:gd name="connsiteX4" fmla="*/ 0 w 12211050"/>
                <a:gd name="connsiteY4" fmla="*/ 0 h 386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1050" h="3867150">
                  <a:moveTo>
                    <a:pt x="0" y="0"/>
                  </a:moveTo>
                  <a:lnTo>
                    <a:pt x="12201525" y="2305050"/>
                  </a:lnTo>
                  <a:lnTo>
                    <a:pt x="12211050" y="3867150"/>
                  </a:lnTo>
                  <a:lnTo>
                    <a:pt x="0" y="386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Isosceles Triangle 15"/>
            <p:cNvSpPr/>
            <p:nvPr userDrawn="1"/>
          </p:nvSpPr>
          <p:spPr>
            <a:xfrm>
              <a:off x="5578386" y="5644542"/>
              <a:ext cx="6632664" cy="1213458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grpSp>
          <p:nvGrpSpPr>
            <p:cNvPr id="21" name="Groep 20">
              <a:extLst>
                <a:ext uri="{FF2B5EF4-FFF2-40B4-BE49-F238E27FC236}">
                  <a16:creationId xmlns:a16="http://schemas.microsoft.com/office/drawing/2014/main" xmlns="" id="{7BA6918E-8AA4-414E-A48C-716BC454EB97}"/>
                </a:ext>
              </a:extLst>
            </p:cNvPr>
            <p:cNvGrpSpPr/>
            <p:nvPr userDrawn="1"/>
          </p:nvGrpSpPr>
          <p:grpSpPr>
            <a:xfrm>
              <a:off x="613537" y="550537"/>
              <a:ext cx="3576627" cy="605459"/>
              <a:chOff x="613537" y="550537"/>
              <a:chExt cx="3576627" cy="605459"/>
            </a:xfrm>
          </p:grpSpPr>
          <p:pic>
            <p:nvPicPr>
              <p:cNvPr id="22" name="Afbeelding 21">
                <a:extLst>
                  <a:ext uri="{FF2B5EF4-FFF2-40B4-BE49-F238E27FC236}">
                    <a16:creationId xmlns:a16="http://schemas.microsoft.com/office/drawing/2014/main" xmlns="" id="{96D958E7-0EA4-45F7-B042-4261F69695F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3537" y="550537"/>
                <a:ext cx="1589564" cy="589534"/>
              </a:xfrm>
              <a:prstGeom prst="rect">
                <a:avLst/>
              </a:prstGeom>
            </p:spPr>
          </p:pic>
          <p:pic>
            <p:nvPicPr>
              <p:cNvPr id="23" name="Afbeelding 22">
                <a:extLst>
                  <a:ext uri="{FF2B5EF4-FFF2-40B4-BE49-F238E27FC236}">
                    <a16:creationId xmlns:a16="http://schemas.microsoft.com/office/drawing/2014/main" xmlns="" id="{C7FEA1FE-0D59-4F3D-93EE-0F6D9A97B96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38506" y="1010235"/>
                <a:ext cx="1751658" cy="145761"/>
              </a:xfrm>
              <a:prstGeom prst="rect">
                <a:avLst/>
              </a:prstGeom>
            </p:spPr>
          </p:pic>
        </p:grpSp>
      </p:grpSp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657225" y="4483342"/>
            <a:ext cx="9144000" cy="609398"/>
          </a:xfrm>
        </p:spPr>
        <p:txBody>
          <a:bodyPr lIns="0" rIns="0" anchor="t" anchorCtr="0"/>
          <a:lstStyle>
            <a:lvl1pPr algn="l">
              <a:defRPr sz="4400" b="1" i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en-US" smtClean="0"/>
              <a:t>Titelstijl van model bewerken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 userDrawn="1">
            <p:ph type="subTitle" idx="1"/>
          </p:nvPr>
        </p:nvSpPr>
        <p:spPr>
          <a:xfrm>
            <a:off x="657225" y="5036044"/>
            <a:ext cx="9144000" cy="430887"/>
          </a:xfrm>
        </p:spPr>
        <p:txBody>
          <a:bodyPr/>
          <a:lstStyle>
            <a:lvl1pPr marL="0" indent="0" algn="l">
              <a:buNone/>
              <a:defRPr sz="2800" b="1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Klik om de ondertitelstijl van het model te bewerken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601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1564" y="1810655"/>
            <a:ext cx="9721850" cy="2231380"/>
          </a:xfrm>
        </p:spPr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Isosceles Triangle 10">
            <a:extLst>
              <a:ext uri="{FF2B5EF4-FFF2-40B4-BE49-F238E27FC236}">
                <a16:creationId xmlns:a16="http://schemas.microsoft.com/office/drawing/2014/main" xmlns="" id="{F9559106-6C03-A74F-81B8-727664F56C1E}"/>
              </a:ext>
            </a:extLst>
          </p:cNvPr>
          <p:cNvSpPr/>
          <p:nvPr userDrawn="1"/>
        </p:nvSpPr>
        <p:spPr>
          <a:xfrm flipV="1">
            <a:off x="0" y="0"/>
            <a:ext cx="2769326" cy="505097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1"/>
              </a:solidFill>
            </a:endParaRPr>
          </a:p>
        </p:txBody>
      </p:sp>
      <p:grpSp>
        <p:nvGrpSpPr>
          <p:cNvPr id="8" name="Group 13">
            <a:extLst>
              <a:ext uri="{FF2B5EF4-FFF2-40B4-BE49-F238E27FC236}">
                <a16:creationId xmlns:a16="http://schemas.microsoft.com/office/drawing/2014/main" xmlns="" id="{FC489E94-A967-644F-97CE-483C6013C32C}"/>
              </a:ext>
            </a:extLst>
          </p:cNvPr>
          <p:cNvGrpSpPr/>
          <p:nvPr userDrawn="1"/>
        </p:nvGrpSpPr>
        <p:grpSpPr>
          <a:xfrm>
            <a:off x="8401513" y="4302034"/>
            <a:ext cx="3793751" cy="2555965"/>
            <a:chOff x="7193280" y="4302034"/>
            <a:chExt cx="3793751" cy="2555965"/>
          </a:xfrm>
        </p:grpSpPr>
        <p:sp>
          <p:nvSpPr>
            <p:cNvPr id="9" name="Isosceles Triangle 11">
              <a:extLst>
                <a:ext uri="{FF2B5EF4-FFF2-40B4-BE49-F238E27FC236}">
                  <a16:creationId xmlns:a16="http://schemas.microsoft.com/office/drawing/2014/main" xmlns="" id="{05C3CF77-2F8A-4541-A38B-B13647FF9586}"/>
                </a:ext>
              </a:extLst>
            </p:cNvPr>
            <p:cNvSpPr/>
            <p:nvPr userDrawn="1"/>
          </p:nvSpPr>
          <p:spPr>
            <a:xfrm>
              <a:off x="10155011" y="4302034"/>
              <a:ext cx="832020" cy="2555965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Isosceles Triangle 12">
              <a:extLst>
                <a:ext uri="{FF2B5EF4-FFF2-40B4-BE49-F238E27FC236}">
                  <a16:creationId xmlns:a16="http://schemas.microsoft.com/office/drawing/2014/main" xmlns="" id="{B96C4732-A0A2-6F41-8BE6-691F7E49613E}"/>
                </a:ext>
              </a:extLst>
            </p:cNvPr>
            <p:cNvSpPr/>
            <p:nvPr userDrawn="1"/>
          </p:nvSpPr>
          <p:spPr>
            <a:xfrm>
              <a:off x="7193280" y="6165668"/>
              <a:ext cx="3784226" cy="692331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xmlns="" id="{8971B753-8F85-4441-91E5-BBADD4D231FD}"/>
              </a:ext>
            </a:extLst>
          </p:cNvPr>
          <p:cNvGrpSpPr/>
          <p:nvPr userDrawn="1"/>
        </p:nvGrpSpPr>
        <p:grpSpPr>
          <a:xfrm>
            <a:off x="286567" y="6271611"/>
            <a:ext cx="3088822" cy="376842"/>
            <a:chOff x="286567" y="6271611"/>
            <a:chExt cx="3088822" cy="376842"/>
          </a:xfrm>
        </p:grpSpPr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xmlns="" id="{6294134E-729B-C34F-B1C5-F4EA6F5302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67" y="6271611"/>
              <a:ext cx="932634" cy="345892"/>
            </a:xfrm>
            <a:prstGeom prst="rect">
              <a:avLst/>
            </a:prstGeom>
          </p:spPr>
        </p:pic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xmlns="" id="{D9D94092-FD33-CE47-92B6-6508DF98AF4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950" y="6503377"/>
              <a:ext cx="1743439" cy="145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47063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800099"/>
            <a:ext cx="2628900" cy="5376863"/>
          </a:xfrm>
        </p:spPr>
        <p:txBody>
          <a:bodyPr vert="eaVert"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31950" y="800099"/>
            <a:ext cx="6940550" cy="5376863"/>
          </a:xfrm>
        </p:spPr>
        <p:txBody>
          <a:bodyPr vert="eaVert"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Isosceles Triangle 10">
            <a:extLst>
              <a:ext uri="{FF2B5EF4-FFF2-40B4-BE49-F238E27FC236}">
                <a16:creationId xmlns:a16="http://schemas.microsoft.com/office/drawing/2014/main" xmlns="" id="{F5BBE2B6-FDF2-8F48-BF14-B48B032B553F}"/>
              </a:ext>
            </a:extLst>
          </p:cNvPr>
          <p:cNvSpPr/>
          <p:nvPr userDrawn="1"/>
        </p:nvSpPr>
        <p:spPr>
          <a:xfrm flipV="1">
            <a:off x="0" y="0"/>
            <a:ext cx="2769326" cy="505097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1"/>
              </a:solidFill>
            </a:endParaRPr>
          </a:p>
        </p:txBody>
      </p:sp>
      <p:grpSp>
        <p:nvGrpSpPr>
          <p:cNvPr id="8" name="Group 13">
            <a:extLst>
              <a:ext uri="{FF2B5EF4-FFF2-40B4-BE49-F238E27FC236}">
                <a16:creationId xmlns:a16="http://schemas.microsoft.com/office/drawing/2014/main" xmlns="" id="{FF9651E8-1E2A-A949-B4C9-F9F4ACBEF595}"/>
              </a:ext>
            </a:extLst>
          </p:cNvPr>
          <p:cNvGrpSpPr/>
          <p:nvPr userDrawn="1"/>
        </p:nvGrpSpPr>
        <p:grpSpPr>
          <a:xfrm>
            <a:off x="8401513" y="4302034"/>
            <a:ext cx="3793751" cy="2555965"/>
            <a:chOff x="7193280" y="4302034"/>
            <a:chExt cx="3793751" cy="2555965"/>
          </a:xfrm>
        </p:grpSpPr>
        <p:sp>
          <p:nvSpPr>
            <p:cNvPr id="9" name="Isosceles Triangle 11">
              <a:extLst>
                <a:ext uri="{FF2B5EF4-FFF2-40B4-BE49-F238E27FC236}">
                  <a16:creationId xmlns:a16="http://schemas.microsoft.com/office/drawing/2014/main" xmlns="" id="{75ABDE05-5144-C343-9FEC-3BB17858D038}"/>
                </a:ext>
              </a:extLst>
            </p:cNvPr>
            <p:cNvSpPr/>
            <p:nvPr userDrawn="1"/>
          </p:nvSpPr>
          <p:spPr>
            <a:xfrm>
              <a:off x="10155011" y="4302034"/>
              <a:ext cx="832020" cy="2555965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Isosceles Triangle 12">
              <a:extLst>
                <a:ext uri="{FF2B5EF4-FFF2-40B4-BE49-F238E27FC236}">
                  <a16:creationId xmlns:a16="http://schemas.microsoft.com/office/drawing/2014/main" xmlns="" id="{F9A3C393-72AF-F044-A6B0-9E62008DB12C}"/>
                </a:ext>
              </a:extLst>
            </p:cNvPr>
            <p:cNvSpPr/>
            <p:nvPr userDrawn="1"/>
          </p:nvSpPr>
          <p:spPr>
            <a:xfrm>
              <a:off x="7193280" y="6165668"/>
              <a:ext cx="3784226" cy="692331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xmlns="" id="{D2F90AF3-B0E0-0643-9FDF-79A362C68B5A}"/>
              </a:ext>
            </a:extLst>
          </p:cNvPr>
          <p:cNvGrpSpPr/>
          <p:nvPr userDrawn="1"/>
        </p:nvGrpSpPr>
        <p:grpSpPr>
          <a:xfrm>
            <a:off x="286567" y="6271611"/>
            <a:ext cx="3088822" cy="376842"/>
            <a:chOff x="286567" y="6271611"/>
            <a:chExt cx="3088822" cy="376842"/>
          </a:xfrm>
        </p:grpSpPr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xmlns="" id="{2BBCC0DA-9467-F549-B080-1E3058DA85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67" y="6271611"/>
              <a:ext cx="932634" cy="345892"/>
            </a:xfrm>
            <a:prstGeom prst="rect">
              <a:avLst/>
            </a:prstGeom>
          </p:spPr>
        </p:pic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xmlns="" id="{A1C6E536-EF30-ED4D-B6AF-DCEEF2A2E4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950" y="6503377"/>
              <a:ext cx="1743439" cy="145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722592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641564" y="1810655"/>
            <a:ext cx="9721850" cy="2231380"/>
          </a:xfrm>
        </p:spPr>
        <p:txBody>
          <a:bodyPr/>
          <a:lstStyle>
            <a:lvl2pPr marL="288000" indent="-288000">
              <a:buSzPct val="70000"/>
              <a:buFontTx/>
              <a:buBlip>
                <a:blip r:embed="rId2"/>
              </a:buBlip>
              <a:defRPr sz="2800"/>
            </a:lvl2pPr>
            <a:lvl3pPr marL="576000" indent="-288000">
              <a:buSzPct val="70000"/>
              <a:buFontTx/>
              <a:buBlip>
                <a:blip r:embed="rId2"/>
              </a:buBlip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Isosceles Triangle 10">
            <a:extLst>
              <a:ext uri="{FF2B5EF4-FFF2-40B4-BE49-F238E27FC236}">
                <a16:creationId xmlns:a16="http://schemas.microsoft.com/office/drawing/2014/main" xmlns="" id="{BE6EB81A-559D-AC45-B9B2-DF26F5C13DDF}"/>
              </a:ext>
            </a:extLst>
          </p:cNvPr>
          <p:cNvSpPr/>
          <p:nvPr userDrawn="1"/>
        </p:nvSpPr>
        <p:spPr>
          <a:xfrm flipV="1">
            <a:off x="0" y="0"/>
            <a:ext cx="2769326" cy="505097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1"/>
              </a:solidFill>
            </a:endParaRPr>
          </a:p>
        </p:txBody>
      </p:sp>
      <p:grpSp>
        <p:nvGrpSpPr>
          <p:cNvPr id="8" name="Group 13">
            <a:extLst>
              <a:ext uri="{FF2B5EF4-FFF2-40B4-BE49-F238E27FC236}">
                <a16:creationId xmlns:a16="http://schemas.microsoft.com/office/drawing/2014/main" xmlns="" id="{C276DFD9-E61D-6046-A0F0-BFDFF03469C7}"/>
              </a:ext>
            </a:extLst>
          </p:cNvPr>
          <p:cNvGrpSpPr/>
          <p:nvPr userDrawn="1"/>
        </p:nvGrpSpPr>
        <p:grpSpPr>
          <a:xfrm>
            <a:off x="8401513" y="4302034"/>
            <a:ext cx="3793751" cy="2555965"/>
            <a:chOff x="7193280" y="4302034"/>
            <a:chExt cx="3793751" cy="2555965"/>
          </a:xfrm>
        </p:grpSpPr>
        <p:sp>
          <p:nvSpPr>
            <p:cNvPr id="9" name="Isosceles Triangle 11">
              <a:extLst>
                <a:ext uri="{FF2B5EF4-FFF2-40B4-BE49-F238E27FC236}">
                  <a16:creationId xmlns:a16="http://schemas.microsoft.com/office/drawing/2014/main" xmlns="" id="{20333AF3-F9A9-7641-A571-B84DE63EAD31}"/>
                </a:ext>
              </a:extLst>
            </p:cNvPr>
            <p:cNvSpPr/>
            <p:nvPr userDrawn="1"/>
          </p:nvSpPr>
          <p:spPr>
            <a:xfrm>
              <a:off x="10155011" y="4302034"/>
              <a:ext cx="832020" cy="2555965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Isosceles Triangle 12">
              <a:extLst>
                <a:ext uri="{FF2B5EF4-FFF2-40B4-BE49-F238E27FC236}">
                  <a16:creationId xmlns:a16="http://schemas.microsoft.com/office/drawing/2014/main" xmlns="" id="{3DE09CC8-1104-4148-8865-3BC6C65B8158}"/>
                </a:ext>
              </a:extLst>
            </p:cNvPr>
            <p:cNvSpPr/>
            <p:nvPr userDrawn="1"/>
          </p:nvSpPr>
          <p:spPr>
            <a:xfrm>
              <a:off x="7193280" y="6165668"/>
              <a:ext cx="3784226" cy="692331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xmlns="" id="{23A3C4FD-0A3C-334A-89A2-F642AEB92885}"/>
              </a:ext>
            </a:extLst>
          </p:cNvPr>
          <p:cNvGrpSpPr/>
          <p:nvPr userDrawn="1"/>
        </p:nvGrpSpPr>
        <p:grpSpPr>
          <a:xfrm>
            <a:off x="286567" y="6271611"/>
            <a:ext cx="3088822" cy="376842"/>
            <a:chOff x="286567" y="6271611"/>
            <a:chExt cx="3088822" cy="376842"/>
          </a:xfrm>
        </p:grpSpPr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xmlns="" id="{380F03E8-53CD-B04D-A0D0-B33CC94CFA8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67" y="6271611"/>
              <a:ext cx="932634" cy="345892"/>
            </a:xfrm>
            <a:prstGeom prst="rect">
              <a:avLst/>
            </a:prstGeom>
          </p:spPr>
        </p:pic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xmlns="" id="{69D9160E-15DD-5C46-B81B-A75578B5A0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950" y="6503377"/>
              <a:ext cx="1743439" cy="145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11948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Isosceles Triangle 10">
            <a:extLst>
              <a:ext uri="{FF2B5EF4-FFF2-40B4-BE49-F238E27FC236}">
                <a16:creationId xmlns:a16="http://schemas.microsoft.com/office/drawing/2014/main" xmlns="" id="{5C652AD7-225B-C548-9249-8D5129F38AB8}"/>
              </a:ext>
            </a:extLst>
          </p:cNvPr>
          <p:cNvSpPr/>
          <p:nvPr userDrawn="1"/>
        </p:nvSpPr>
        <p:spPr>
          <a:xfrm flipV="1">
            <a:off x="0" y="0"/>
            <a:ext cx="2769326" cy="505097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1"/>
              </a:solidFill>
            </a:endParaRPr>
          </a:p>
        </p:txBody>
      </p:sp>
      <p:grpSp>
        <p:nvGrpSpPr>
          <p:cNvPr id="8" name="Group 13">
            <a:extLst>
              <a:ext uri="{FF2B5EF4-FFF2-40B4-BE49-F238E27FC236}">
                <a16:creationId xmlns:a16="http://schemas.microsoft.com/office/drawing/2014/main" xmlns="" id="{FC8CFAE6-2FD0-524E-A122-92CB20568DFC}"/>
              </a:ext>
            </a:extLst>
          </p:cNvPr>
          <p:cNvGrpSpPr/>
          <p:nvPr userDrawn="1"/>
        </p:nvGrpSpPr>
        <p:grpSpPr>
          <a:xfrm>
            <a:off x="8401513" y="4302034"/>
            <a:ext cx="3793751" cy="2555965"/>
            <a:chOff x="7193280" y="4302034"/>
            <a:chExt cx="3793751" cy="2555965"/>
          </a:xfrm>
        </p:grpSpPr>
        <p:sp>
          <p:nvSpPr>
            <p:cNvPr id="9" name="Isosceles Triangle 11">
              <a:extLst>
                <a:ext uri="{FF2B5EF4-FFF2-40B4-BE49-F238E27FC236}">
                  <a16:creationId xmlns:a16="http://schemas.microsoft.com/office/drawing/2014/main" xmlns="" id="{D7659534-2B00-934B-A4B4-C5DC67E819B6}"/>
                </a:ext>
              </a:extLst>
            </p:cNvPr>
            <p:cNvSpPr/>
            <p:nvPr userDrawn="1"/>
          </p:nvSpPr>
          <p:spPr>
            <a:xfrm>
              <a:off x="10155011" y="4302034"/>
              <a:ext cx="832020" cy="2555965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Isosceles Triangle 12">
              <a:extLst>
                <a:ext uri="{FF2B5EF4-FFF2-40B4-BE49-F238E27FC236}">
                  <a16:creationId xmlns:a16="http://schemas.microsoft.com/office/drawing/2014/main" xmlns="" id="{2C217A96-58E1-874C-BE4E-F9E6AFC0D5F4}"/>
                </a:ext>
              </a:extLst>
            </p:cNvPr>
            <p:cNvSpPr/>
            <p:nvPr userDrawn="1"/>
          </p:nvSpPr>
          <p:spPr>
            <a:xfrm>
              <a:off x="7193280" y="6165668"/>
              <a:ext cx="3784226" cy="692331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1" name="Groep 10">
            <a:extLst>
              <a:ext uri="{FF2B5EF4-FFF2-40B4-BE49-F238E27FC236}">
                <a16:creationId xmlns:a16="http://schemas.microsoft.com/office/drawing/2014/main" xmlns="" id="{4C2F4395-CEBF-874A-8EFE-29DCA2307091}"/>
              </a:ext>
            </a:extLst>
          </p:cNvPr>
          <p:cNvGrpSpPr/>
          <p:nvPr userDrawn="1"/>
        </p:nvGrpSpPr>
        <p:grpSpPr>
          <a:xfrm>
            <a:off x="286567" y="6271611"/>
            <a:ext cx="3088822" cy="376842"/>
            <a:chOff x="286567" y="6271611"/>
            <a:chExt cx="3088822" cy="376842"/>
          </a:xfrm>
        </p:grpSpPr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xmlns="" id="{306C8E77-D7D4-CD4C-8BB2-D4B9FD0D4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67" y="6271611"/>
              <a:ext cx="932634" cy="345892"/>
            </a:xfrm>
            <a:prstGeom prst="rect">
              <a:avLst/>
            </a:prstGeom>
          </p:spPr>
        </p:pic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xmlns="" id="{FA9D1F80-40BE-244F-9AE4-D8BC49707D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950" y="6503377"/>
              <a:ext cx="1743439" cy="145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860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6395" y="1825625"/>
            <a:ext cx="4680000" cy="4351338"/>
          </a:xfrm>
        </p:spPr>
        <p:txBody>
          <a:bodyPr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83414" y="1825625"/>
            <a:ext cx="4680000" cy="4351338"/>
          </a:xfrm>
        </p:spPr>
        <p:txBody>
          <a:bodyPr/>
          <a:lstStyle/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Isosceles Triangle 10">
            <a:extLst>
              <a:ext uri="{FF2B5EF4-FFF2-40B4-BE49-F238E27FC236}">
                <a16:creationId xmlns:a16="http://schemas.microsoft.com/office/drawing/2014/main" xmlns="" id="{9265A781-3355-FA4C-B301-F4B878BAA738}"/>
              </a:ext>
            </a:extLst>
          </p:cNvPr>
          <p:cNvSpPr/>
          <p:nvPr userDrawn="1"/>
        </p:nvSpPr>
        <p:spPr>
          <a:xfrm flipV="1">
            <a:off x="0" y="0"/>
            <a:ext cx="2769326" cy="505097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1"/>
              </a:solidFill>
            </a:endParaRPr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xmlns="" id="{5210E5BA-B60E-424C-8D3B-21FCCF3D34CF}"/>
              </a:ext>
            </a:extLst>
          </p:cNvPr>
          <p:cNvGrpSpPr/>
          <p:nvPr userDrawn="1"/>
        </p:nvGrpSpPr>
        <p:grpSpPr>
          <a:xfrm>
            <a:off x="8401513" y="4302034"/>
            <a:ext cx="3793751" cy="2555965"/>
            <a:chOff x="7193280" y="4302034"/>
            <a:chExt cx="3793751" cy="2555965"/>
          </a:xfrm>
        </p:grpSpPr>
        <p:sp>
          <p:nvSpPr>
            <p:cNvPr id="10" name="Isosceles Triangle 11">
              <a:extLst>
                <a:ext uri="{FF2B5EF4-FFF2-40B4-BE49-F238E27FC236}">
                  <a16:creationId xmlns:a16="http://schemas.microsoft.com/office/drawing/2014/main" xmlns="" id="{F15F9164-F27A-D445-B54F-4C893DC971A9}"/>
                </a:ext>
              </a:extLst>
            </p:cNvPr>
            <p:cNvSpPr/>
            <p:nvPr userDrawn="1"/>
          </p:nvSpPr>
          <p:spPr>
            <a:xfrm>
              <a:off x="10155011" y="4302034"/>
              <a:ext cx="832020" cy="2555965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Isosceles Triangle 12">
              <a:extLst>
                <a:ext uri="{FF2B5EF4-FFF2-40B4-BE49-F238E27FC236}">
                  <a16:creationId xmlns:a16="http://schemas.microsoft.com/office/drawing/2014/main" xmlns="" id="{C6C4C334-F339-7745-812F-84FC66358903}"/>
                </a:ext>
              </a:extLst>
            </p:cNvPr>
            <p:cNvSpPr/>
            <p:nvPr userDrawn="1"/>
          </p:nvSpPr>
          <p:spPr>
            <a:xfrm>
              <a:off x="7193280" y="6165668"/>
              <a:ext cx="3784226" cy="692331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xmlns="" id="{7CB7A607-8468-194F-B5DD-05E3A475F85F}"/>
              </a:ext>
            </a:extLst>
          </p:cNvPr>
          <p:cNvGrpSpPr/>
          <p:nvPr userDrawn="1"/>
        </p:nvGrpSpPr>
        <p:grpSpPr>
          <a:xfrm>
            <a:off x="286567" y="6271611"/>
            <a:ext cx="3088822" cy="376842"/>
            <a:chOff x="286567" y="6271611"/>
            <a:chExt cx="3088822" cy="376842"/>
          </a:xfrm>
        </p:grpSpPr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xmlns="" id="{8514B7DA-44FA-124E-804F-4E9EB0308AA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67" y="6271611"/>
              <a:ext cx="932634" cy="345892"/>
            </a:xfrm>
            <a:prstGeom prst="rect">
              <a:avLst/>
            </a:prstGeom>
          </p:spPr>
        </p:pic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xmlns="" id="{E02856A4-6001-A147-BAF3-6A0F2B32A9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950" y="6503377"/>
              <a:ext cx="1743439" cy="145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95305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Titelstijl van model bewerken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Isosceles Triangle 10">
            <a:extLst>
              <a:ext uri="{FF2B5EF4-FFF2-40B4-BE49-F238E27FC236}">
                <a16:creationId xmlns:a16="http://schemas.microsoft.com/office/drawing/2014/main" xmlns="" id="{A792A0C6-D74B-EC45-8F0D-73D073B824A4}"/>
              </a:ext>
            </a:extLst>
          </p:cNvPr>
          <p:cNvSpPr/>
          <p:nvPr userDrawn="1"/>
        </p:nvSpPr>
        <p:spPr>
          <a:xfrm flipV="1">
            <a:off x="0" y="0"/>
            <a:ext cx="2769326" cy="505097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1"/>
              </a:solidFill>
            </a:endParaRPr>
          </a:p>
        </p:txBody>
      </p:sp>
      <p:grpSp>
        <p:nvGrpSpPr>
          <p:cNvPr id="7" name="Group 13">
            <a:extLst>
              <a:ext uri="{FF2B5EF4-FFF2-40B4-BE49-F238E27FC236}">
                <a16:creationId xmlns:a16="http://schemas.microsoft.com/office/drawing/2014/main" xmlns="" id="{7C101F8A-794B-3F41-AC8D-9262434BEB9C}"/>
              </a:ext>
            </a:extLst>
          </p:cNvPr>
          <p:cNvGrpSpPr/>
          <p:nvPr userDrawn="1"/>
        </p:nvGrpSpPr>
        <p:grpSpPr>
          <a:xfrm>
            <a:off x="8401513" y="4302034"/>
            <a:ext cx="3793751" cy="2555965"/>
            <a:chOff x="7193280" y="4302034"/>
            <a:chExt cx="3793751" cy="2555965"/>
          </a:xfrm>
        </p:grpSpPr>
        <p:sp>
          <p:nvSpPr>
            <p:cNvPr id="8" name="Isosceles Triangle 11">
              <a:extLst>
                <a:ext uri="{FF2B5EF4-FFF2-40B4-BE49-F238E27FC236}">
                  <a16:creationId xmlns:a16="http://schemas.microsoft.com/office/drawing/2014/main" xmlns="" id="{4F699FD5-187E-CC4E-AD8F-ACD70421AFD2}"/>
                </a:ext>
              </a:extLst>
            </p:cNvPr>
            <p:cNvSpPr/>
            <p:nvPr userDrawn="1"/>
          </p:nvSpPr>
          <p:spPr>
            <a:xfrm>
              <a:off x="10155011" y="4302034"/>
              <a:ext cx="832020" cy="2555965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Isosceles Triangle 12">
              <a:extLst>
                <a:ext uri="{FF2B5EF4-FFF2-40B4-BE49-F238E27FC236}">
                  <a16:creationId xmlns:a16="http://schemas.microsoft.com/office/drawing/2014/main" xmlns="" id="{BD8E89B0-A4FE-8747-87D1-8D5000A57216}"/>
                </a:ext>
              </a:extLst>
            </p:cNvPr>
            <p:cNvSpPr/>
            <p:nvPr userDrawn="1"/>
          </p:nvSpPr>
          <p:spPr>
            <a:xfrm>
              <a:off x="7193280" y="6165668"/>
              <a:ext cx="3784226" cy="692331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" name="Groep 9">
            <a:extLst>
              <a:ext uri="{FF2B5EF4-FFF2-40B4-BE49-F238E27FC236}">
                <a16:creationId xmlns:a16="http://schemas.microsoft.com/office/drawing/2014/main" xmlns="" id="{B4D0C240-FB9C-CF4E-AE1B-70EFE094D23D}"/>
              </a:ext>
            </a:extLst>
          </p:cNvPr>
          <p:cNvGrpSpPr/>
          <p:nvPr userDrawn="1"/>
        </p:nvGrpSpPr>
        <p:grpSpPr>
          <a:xfrm>
            <a:off x="286567" y="6271611"/>
            <a:ext cx="3088822" cy="376842"/>
            <a:chOff x="286567" y="6271611"/>
            <a:chExt cx="3088822" cy="376842"/>
          </a:xfrm>
        </p:grpSpPr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xmlns="" id="{C21F0DA2-0554-2646-8783-5393C82B87C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67" y="6271611"/>
              <a:ext cx="932634" cy="345892"/>
            </a:xfrm>
            <a:prstGeom prst="rect">
              <a:avLst/>
            </a:prstGeom>
          </p:spPr>
        </p:pic>
        <p:pic>
          <p:nvPicPr>
            <p:cNvPr id="12" name="Afbeelding 11">
              <a:extLst>
                <a:ext uri="{FF2B5EF4-FFF2-40B4-BE49-F238E27FC236}">
                  <a16:creationId xmlns:a16="http://schemas.microsoft.com/office/drawing/2014/main" xmlns="" id="{D9202138-1B57-0143-81B5-C8A09A6B42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950" y="6503377"/>
              <a:ext cx="1743439" cy="145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24574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Isosceles Triangle 10">
            <a:extLst>
              <a:ext uri="{FF2B5EF4-FFF2-40B4-BE49-F238E27FC236}">
                <a16:creationId xmlns:a16="http://schemas.microsoft.com/office/drawing/2014/main" xmlns="" id="{001BE2C6-287F-3C4B-965C-8838F6FAC4CA}"/>
              </a:ext>
            </a:extLst>
          </p:cNvPr>
          <p:cNvSpPr/>
          <p:nvPr userDrawn="1"/>
        </p:nvSpPr>
        <p:spPr>
          <a:xfrm flipV="1">
            <a:off x="0" y="0"/>
            <a:ext cx="2769326" cy="505097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1"/>
              </a:solidFill>
            </a:endParaRPr>
          </a:p>
        </p:txBody>
      </p:sp>
      <p:grpSp>
        <p:nvGrpSpPr>
          <p:cNvPr id="6" name="Group 13">
            <a:extLst>
              <a:ext uri="{FF2B5EF4-FFF2-40B4-BE49-F238E27FC236}">
                <a16:creationId xmlns:a16="http://schemas.microsoft.com/office/drawing/2014/main" xmlns="" id="{58947396-C089-394D-B7FA-7FB5C78FEC34}"/>
              </a:ext>
            </a:extLst>
          </p:cNvPr>
          <p:cNvGrpSpPr/>
          <p:nvPr userDrawn="1"/>
        </p:nvGrpSpPr>
        <p:grpSpPr>
          <a:xfrm>
            <a:off x="8401513" y="4302034"/>
            <a:ext cx="3793751" cy="2555965"/>
            <a:chOff x="7193280" y="4302034"/>
            <a:chExt cx="3793751" cy="2555965"/>
          </a:xfrm>
        </p:grpSpPr>
        <p:sp>
          <p:nvSpPr>
            <p:cNvPr id="7" name="Isosceles Triangle 11">
              <a:extLst>
                <a:ext uri="{FF2B5EF4-FFF2-40B4-BE49-F238E27FC236}">
                  <a16:creationId xmlns:a16="http://schemas.microsoft.com/office/drawing/2014/main" xmlns="" id="{44130BBD-25F9-C140-A357-5C746B3D2523}"/>
                </a:ext>
              </a:extLst>
            </p:cNvPr>
            <p:cNvSpPr/>
            <p:nvPr userDrawn="1"/>
          </p:nvSpPr>
          <p:spPr>
            <a:xfrm>
              <a:off x="10155011" y="4302034"/>
              <a:ext cx="832020" cy="2555965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" name="Isosceles Triangle 12">
              <a:extLst>
                <a:ext uri="{FF2B5EF4-FFF2-40B4-BE49-F238E27FC236}">
                  <a16:creationId xmlns:a16="http://schemas.microsoft.com/office/drawing/2014/main" xmlns="" id="{CC8DB686-196D-E04B-AFD2-30AA03FE1179}"/>
                </a:ext>
              </a:extLst>
            </p:cNvPr>
            <p:cNvSpPr/>
            <p:nvPr userDrawn="1"/>
          </p:nvSpPr>
          <p:spPr>
            <a:xfrm>
              <a:off x="7193280" y="6165668"/>
              <a:ext cx="3784226" cy="692331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9" name="Groep 8">
            <a:extLst>
              <a:ext uri="{FF2B5EF4-FFF2-40B4-BE49-F238E27FC236}">
                <a16:creationId xmlns:a16="http://schemas.microsoft.com/office/drawing/2014/main" xmlns="" id="{3C6C91EF-DFCB-EB4E-A62F-43083873A3BE}"/>
              </a:ext>
            </a:extLst>
          </p:cNvPr>
          <p:cNvGrpSpPr/>
          <p:nvPr userDrawn="1"/>
        </p:nvGrpSpPr>
        <p:grpSpPr>
          <a:xfrm>
            <a:off x="286567" y="6271611"/>
            <a:ext cx="3088822" cy="376842"/>
            <a:chOff x="286567" y="6271611"/>
            <a:chExt cx="3088822" cy="376842"/>
          </a:xfrm>
        </p:grpSpPr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xmlns="" id="{9DECAF8C-68B1-E244-83EB-31095C0519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67" y="6271611"/>
              <a:ext cx="932634" cy="345892"/>
            </a:xfrm>
            <a:prstGeom prst="rect">
              <a:avLst/>
            </a:prstGeom>
          </p:spPr>
        </p:pic>
        <p:pic>
          <p:nvPicPr>
            <p:cNvPr id="11" name="Afbeelding 10">
              <a:extLst>
                <a:ext uri="{FF2B5EF4-FFF2-40B4-BE49-F238E27FC236}">
                  <a16:creationId xmlns:a16="http://schemas.microsoft.com/office/drawing/2014/main" xmlns="" id="{DDC6FE44-54CA-FA45-8019-F3A4B5B18A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950" y="6503377"/>
              <a:ext cx="1743439" cy="145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979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>
            <a:extLst>
              <a:ext uri="{FF2B5EF4-FFF2-40B4-BE49-F238E27FC236}">
                <a16:creationId xmlns:a16="http://schemas.microsoft.com/office/drawing/2014/main" xmlns="" id="{5090966C-24B3-224E-B227-2E05589FC7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6483" cy="6858001"/>
          </a:xfrm>
          <a:prstGeom prst="rect">
            <a:avLst/>
          </a:prstGeom>
        </p:spPr>
      </p:pic>
      <p:grpSp>
        <p:nvGrpSpPr>
          <p:cNvPr id="17" name="Group 16"/>
          <p:cNvGrpSpPr/>
          <p:nvPr userDrawn="1"/>
        </p:nvGrpSpPr>
        <p:grpSpPr>
          <a:xfrm>
            <a:off x="0" y="0"/>
            <a:ext cx="12211050" cy="6858000"/>
            <a:chOff x="0" y="0"/>
            <a:chExt cx="12211050" cy="685800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0"/>
              <a:ext cx="5295900" cy="2571750"/>
            </a:xfrm>
            <a:custGeom>
              <a:avLst/>
              <a:gdLst>
                <a:gd name="connsiteX0" fmla="*/ 0 w 5295900"/>
                <a:gd name="connsiteY0" fmla="*/ 0 h 2571750"/>
                <a:gd name="connsiteX1" fmla="*/ 5295900 w 5295900"/>
                <a:gd name="connsiteY1" fmla="*/ 0 h 2571750"/>
                <a:gd name="connsiteX2" fmla="*/ 5295900 w 5295900"/>
                <a:gd name="connsiteY2" fmla="*/ 2571750 h 2571750"/>
                <a:gd name="connsiteX3" fmla="*/ 0 w 5295900"/>
                <a:gd name="connsiteY3" fmla="*/ 2571750 h 2571750"/>
                <a:gd name="connsiteX4" fmla="*/ 0 w 5295900"/>
                <a:gd name="connsiteY4" fmla="*/ 0 h 2571750"/>
                <a:gd name="connsiteX0" fmla="*/ 0 w 5295900"/>
                <a:gd name="connsiteY0" fmla="*/ 0 h 2571750"/>
                <a:gd name="connsiteX1" fmla="*/ 5295900 w 5295900"/>
                <a:gd name="connsiteY1" fmla="*/ 0 h 2571750"/>
                <a:gd name="connsiteX2" fmla="*/ 4743450 w 5295900"/>
                <a:gd name="connsiteY2" fmla="*/ 1733550 h 2571750"/>
                <a:gd name="connsiteX3" fmla="*/ 0 w 5295900"/>
                <a:gd name="connsiteY3" fmla="*/ 2571750 h 2571750"/>
                <a:gd name="connsiteX4" fmla="*/ 0 w 5295900"/>
                <a:gd name="connsiteY4" fmla="*/ 0 h 2571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95900" h="2571750">
                  <a:moveTo>
                    <a:pt x="0" y="0"/>
                  </a:moveTo>
                  <a:lnTo>
                    <a:pt x="5295900" y="0"/>
                  </a:lnTo>
                  <a:lnTo>
                    <a:pt x="4743450" y="1733550"/>
                  </a:lnTo>
                  <a:lnTo>
                    <a:pt x="0" y="25717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0" y="2990850"/>
              <a:ext cx="12211050" cy="3867150"/>
            </a:xfrm>
            <a:custGeom>
              <a:avLst/>
              <a:gdLst>
                <a:gd name="connsiteX0" fmla="*/ 0 w 12211050"/>
                <a:gd name="connsiteY0" fmla="*/ 0 h 3867150"/>
                <a:gd name="connsiteX1" fmla="*/ 12211050 w 12211050"/>
                <a:gd name="connsiteY1" fmla="*/ 0 h 3867150"/>
                <a:gd name="connsiteX2" fmla="*/ 12211050 w 12211050"/>
                <a:gd name="connsiteY2" fmla="*/ 3867150 h 3867150"/>
                <a:gd name="connsiteX3" fmla="*/ 0 w 12211050"/>
                <a:gd name="connsiteY3" fmla="*/ 3867150 h 3867150"/>
                <a:gd name="connsiteX4" fmla="*/ 0 w 12211050"/>
                <a:gd name="connsiteY4" fmla="*/ 0 h 3867150"/>
                <a:gd name="connsiteX0" fmla="*/ 0 w 12211050"/>
                <a:gd name="connsiteY0" fmla="*/ 0 h 3867150"/>
                <a:gd name="connsiteX1" fmla="*/ 12201525 w 12211050"/>
                <a:gd name="connsiteY1" fmla="*/ 2305050 h 3867150"/>
                <a:gd name="connsiteX2" fmla="*/ 12211050 w 12211050"/>
                <a:gd name="connsiteY2" fmla="*/ 3867150 h 3867150"/>
                <a:gd name="connsiteX3" fmla="*/ 0 w 12211050"/>
                <a:gd name="connsiteY3" fmla="*/ 3867150 h 3867150"/>
                <a:gd name="connsiteX4" fmla="*/ 0 w 12211050"/>
                <a:gd name="connsiteY4" fmla="*/ 0 h 386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11050" h="3867150">
                  <a:moveTo>
                    <a:pt x="0" y="0"/>
                  </a:moveTo>
                  <a:lnTo>
                    <a:pt x="12201525" y="2305050"/>
                  </a:lnTo>
                  <a:lnTo>
                    <a:pt x="12211050" y="3867150"/>
                  </a:lnTo>
                  <a:lnTo>
                    <a:pt x="0" y="38671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  <p:sp>
          <p:nvSpPr>
            <p:cNvPr id="16" name="Isosceles Triangle 15"/>
            <p:cNvSpPr/>
            <p:nvPr userDrawn="1"/>
          </p:nvSpPr>
          <p:spPr>
            <a:xfrm>
              <a:off x="5578386" y="5644542"/>
              <a:ext cx="6632664" cy="1213458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dirty="0"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324975" y="6356350"/>
            <a:ext cx="2743200" cy="365125"/>
          </a:xfrm>
        </p:spPr>
        <p:txBody>
          <a:bodyPr/>
          <a:lstStyle/>
          <a:p>
            <a:fld id="{AD6BCF77-3B20-4D4A-83E1-E3DF06597599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Tekstvak 7"/>
          <p:cNvSpPr txBox="1"/>
          <p:nvPr userDrawn="1"/>
        </p:nvSpPr>
        <p:spPr>
          <a:xfrm>
            <a:off x="541349" y="4373011"/>
            <a:ext cx="72590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b="1" dirty="0">
                <a:solidFill>
                  <a:schemeClr val="tx2"/>
                </a:solidFill>
              </a:rPr>
              <a:t>Bedankt voor uw aandacht!</a:t>
            </a:r>
          </a:p>
        </p:txBody>
      </p:sp>
      <p:sp>
        <p:nvSpPr>
          <p:cNvPr id="20" name="Tekstvak 19"/>
          <p:cNvSpPr txBox="1"/>
          <p:nvPr userDrawn="1"/>
        </p:nvSpPr>
        <p:spPr>
          <a:xfrm>
            <a:off x="589739" y="4989877"/>
            <a:ext cx="36535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solidFill>
                  <a:schemeClr val="accent1"/>
                </a:solidFill>
              </a:rPr>
              <a:t>www.ssvv.nl</a:t>
            </a: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xmlns="" id="{96D958E7-0EA4-45F7-B042-4261F69695F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37" y="550537"/>
            <a:ext cx="1589564" cy="589534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xmlns="" id="{C7FEA1FE-0D59-4F3D-93EE-0F6D9A97B96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506" y="1010235"/>
            <a:ext cx="1751658" cy="14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067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1950" y="800100"/>
            <a:ext cx="3420000" cy="933450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smtClean="0"/>
              <a:t>Titelstijl van model bewerken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800101"/>
            <a:ext cx="6172200" cy="50609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  <a:p>
            <a:pPr lvl="1"/>
            <a:r>
              <a:rPr lang="en-US" smtClean="0"/>
              <a:t>Tweede niveau</a:t>
            </a:r>
          </a:p>
          <a:p>
            <a:pPr lvl="2"/>
            <a:r>
              <a:rPr lang="en-US" smtClean="0"/>
              <a:t>Derde niveau</a:t>
            </a:r>
          </a:p>
          <a:p>
            <a:pPr lvl="3"/>
            <a:r>
              <a:rPr lang="en-US" smtClean="0"/>
              <a:t>Vierde niveau</a:t>
            </a:r>
          </a:p>
          <a:p>
            <a:pPr lvl="4"/>
            <a:r>
              <a:rPr lang="en-US" smtClean="0"/>
              <a:t>Vijfde niveau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1950" y="2057400"/>
            <a:ext cx="3397250" cy="430887"/>
          </a:xfrm>
        </p:spPr>
        <p:txBody>
          <a:bodyPr/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Isosceles Triangle 10">
            <a:extLst>
              <a:ext uri="{FF2B5EF4-FFF2-40B4-BE49-F238E27FC236}">
                <a16:creationId xmlns:a16="http://schemas.microsoft.com/office/drawing/2014/main" xmlns="" id="{C750B755-72A0-1A43-99CB-AA4ED17B69E8}"/>
              </a:ext>
            </a:extLst>
          </p:cNvPr>
          <p:cNvSpPr/>
          <p:nvPr userDrawn="1"/>
        </p:nvSpPr>
        <p:spPr>
          <a:xfrm flipV="1">
            <a:off x="0" y="0"/>
            <a:ext cx="2769326" cy="505097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1"/>
              </a:solidFill>
            </a:endParaRPr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xmlns="" id="{C42714B0-D20D-B243-9D11-CFB0389B046C}"/>
              </a:ext>
            </a:extLst>
          </p:cNvPr>
          <p:cNvGrpSpPr/>
          <p:nvPr userDrawn="1"/>
        </p:nvGrpSpPr>
        <p:grpSpPr>
          <a:xfrm>
            <a:off x="8401513" y="4302034"/>
            <a:ext cx="3793751" cy="2555965"/>
            <a:chOff x="7193280" y="4302034"/>
            <a:chExt cx="3793751" cy="2555965"/>
          </a:xfrm>
        </p:grpSpPr>
        <p:sp>
          <p:nvSpPr>
            <p:cNvPr id="10" name="Isosceles Triangle 11">
              <a:extLst>
                <a:ext uri="{FF2B5EF4-FFF2-40B4-BE49-F238E27FC236}">
                  <a16:creationId xmlns:a16="http://schemas.microsoft.com/office/drawing/2014/main" xmlns="" id="{B6433C36-40A9-BC4A-8057-EC264E8C62CA}"/>
                </a:ext>
              </a:extLst>
            </p:cNvPr>
            <p:cNvSpPr/>
            <p:nvPr userDrawn="1"/>
          </p:nvSpPr>
          <p:spPr>
            <a:xfrm>
              <a:off x="10155011" y="4302034"/>
              <a:ext cx="832020" cy="2555965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Isosceles Triangle 12">
              <a:extLst>
                <a:ext uri="{FF2B5EF4-FFF2-40B4-BE49-F238E27FC236}">
                  <a16:creationId xmlns:a16="http://schemas.microsoft.com/office/drawing/2014/main" xmlns="" id="{6435817F-86DE-494A-865B-406097B46F69}"/>
                </a:ext>
              </a:extLst>
            </p:cNvPr>
            <p:cNvSpPr/>
            <p:nvPr userDrawn="1"/>
          </p:nvSpPr>
          <p:spPr>
            <a:xfrm>
              <a:off x="7193280" y="6165668"/>
              <a:ext cx="3784226" cy="692331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xmlns="" id="{9B948ACF-4BC6-594A-90F9-B20657EA151C}"/>
              </a:ext>
            </a:extLst>
          </p:cNvPr>
          <p:cNvGrpSpPr/>
          <p:nvPr userDrawn="1"/>
        </p:nvGrpSpPr>
        <p:grpSpPr>
          <a:xfrm>
            <a:off x="286567" y="6271611"/>
            <a:ext cx="3088822" cy="376842"/>
            <a:chOff x="286567" y="6271611"/>
            <a:chExt cx="3088822" cy="376842"/>
          </a:xfrm>
        </p:grpSpPr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xmlns="" id="{9EE96134-720A-834B-9F5E-EB6C15BBDA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67" y="6271611"/>
              <a:ext cx="932634" cy="345892"/>
            </a:xfrm>
            <a:prstGeom prst="rect">
              <a:avLst/>
            </a:prstGeom>
          </p:spPr>
        </p:pic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xmlns="" id="{CB8BDF14-970B-6541-8726-B3CAFC3A1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950" y="6503377"/>
              <a:ext cx="1743439" cy="145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4599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1950" y="800100"/>
            <a:ext cx="3420000" cy="886397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smtClean="0"/>
              <a:t>Titelstijl van model bewerken</a:t>
            </a:r>
            <a:endParaRPr lang="nl-NL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Sleep de afbeelding naar de tijdelijke aanduiding of klik op het pictogram als u een afbeelding wilt toevoegen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31950" y="2057400"/>
            <a:ext cx="342000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Klik om de tekststijl van het model te bewerken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Isosceles Triangle 10">
            <a:extLst>
              <a:ext uri="{FF2B5EF4-FFF2-40B4-BE49-F238E27FC236}">
                <a16:creationId xmlns:a16="http://schemas.microsoft.com/office/drawing/2014/main" xmlns="" id="{98638DC1-FF36-1D4A-B822-22527CDF3FE8}"/>
              </a:ext>
            </a:extLst>
          </p:cNvPr>
          <p:cNvSpPr/>
          <p:nvPr userDrawn="1"/>
        </p:nvSpPr>
        <p:spPr>
          <a:xfrm flipV="1">
            <a:off x="0" y="0"/>
            <a:ext cx="2769326" cy="505097"/>
          </a:xfrm>
          <a:prstGeom prst="triangle">
            <a:avLst>
              <a:gd name="adj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accent1"/>
              </a:solidFill>
            </a:endParaRPr>
          </a:p>
        </p:txBody>
      </p:sp>
      <p:grpSp>
        <p:nvGrpSpPr>
          <p:cNvPr id="9" name="Group 13">
            <a:extLst>
              <a:ext uri="{FF2B5EF4-FFF2-40B4-BE49-F238E27FC236}">
                <a16:creationId xmlns:a16="http://schemas.microsoft.com/office/drawing/2014/main" xmlns="" id="{C3496FCC-0F51-F447-9A31-3CC6C62338FC}"/>
              </a:ext>
            </a:extLst>
          </p:cNvPr>
          <p:cNvGrpSpPr/>
          <p:nvPr userDrawn="1"/>
        </p:nvGrpSpPr>
        <p:grpSpPr>
          <a:xfrm>
            <a:off x="8401513" y="4302034"/>
            <a:ext cx="3793751" cy="2555965"/>
            <a:chOff x="7193280" y="4302034"/>
            <a:chExt cx="3793751" cy="2555965"/>
          </a:xfrm>
        </p:grpSpPr>
        <p:sp>
          <p:nvSpPr>
            <p:cNvPr id="10" name="Isosceles Triangle 11">
              <a:extLst>
                <a:ext uri="{FF2B5EF4-FFF2-40B4-BE49-F238E27FC236}">
                  <a16:creationId xmlns:a16="http://schemas.microsoft.com/office/drawing/2014/main" xmlns="" id="{906E966D-8A39-E24D-8588-0C80DB106BC4}"/>
                </a:ext>
              </a:extLst>
            </p:cNvPr>
            <p:cNvSpPr/>
            <p:nvPr userDrawn="1"/>
          </p:nvSpPr>
          <p:spPr>
            <a:xfrm>
              <a:off x="10155011" y="4302034"/>
              <a:ext cx="832020" cy="2555965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Isosceles Triangle 12">
              <a:extLst>
                <a:ext uri="{FF2B5EF4-FFF2-40B4-BE49-F238E27FC236}">
                  <a16:creationId xmlns:a16="http://schemas.microsoft.com/office/drawing/2014/main" xmlns="" id="{530B83F1-6108-0D46-BCD0-2F8C9053DB88}"/>
                </a:ext>
              </a:extLst>
            </p:cNvPr>
            <p:cNvSpPr/>
            <p:nvPr userDrawn="1"/>
          </p:nvSpPr>
          <p:spPr>
            <a:xfrm>
              <a:off x="7193280" y="6165668"/>
              <a:ext cx="3784226" cy="692331"/>
            </a:xfrm>
            <a:prstGeom prst="triangle">
              <a:avLst>
                <a:gd name="adj" fmla="val 100000"/>
              </a:avLst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2" name="Groep 11">
            <a:extLst>
              <a:ext uri="{FF2B5EF4-FFF2-40B4-BE49-F238E27FC236}">
                <a16:creationId xmlns:a16="http://schemas.microsoft.com/office/drawing/2014/main" xmlns="" id="{6E817D4D-4390-8E41-9AA9-A2907F6D6AB4}"/>
              </a:ext>
            </a:extLst>
          </p:cNvPr>
          <p:cNvGrpSpPr/>
          <p:nvPr userDrawn="1"/>
        </p:nvGrpSpPr>
        <p:grpSpPr>
          <a:xfrm>
            <a:off x="286567" y="6271611"/>
            <a:ext cx="3088822" cy="376842"/>
            <a:chOff x="286567" y="6271611"/>
            <a:chExt cx="3088822" cy="376842"/>
          </a:xfrm>
        </p:grpSpPr>
        <p:pic>
          <p:nvPicPr>
            <p:cNvPr id="13" name="Afbeelding 12">
              <a:extLst>
                <a:ext uri="{FF2B5EF4-FFF2-40B4-BE49-F238E27FC236}">
                  <a16:creationId xmlns:a16="http://schemas.microsoft.com/office/drawing/2014/main" xmlns="" id="{97E573E0-E341-414D-A7FC-8C5E281BBD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567" y="6271611"/>
              <a:ext cx="932634" cy="345892"/>
            </a:xfrm>
            <a:prstGeom prst="rect">
              <a:avLst/>
            </a:prstGeom>
          </p:spPr>
        </p:pic>
        <p:pic>
          <p:nvPicPr>
            <p:cNvPr id="14" name="Afbeelding 13">
              <a:extLst>
                <a:ext uri="{FF2B5EF4-FFF2-40B4-BE49-F238E27FC236}">
                  <a16:creationId xmlns:a16="http://schemas.microsoft.com/office/drawing/2014/main" xmlns="" id="{87900D63-B232-B54C-A402-4C0CDD0730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31950" y="6503377"/>
              <a:ext cx="1743439" cy="1450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3974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1564" y="800100"/>
            <a:ext cx="9721850" cy="609398"/>
          </a:xfrm>
          <a:prstGeom prst="rect">
            <a:avLst/>
          </a:prstGeom>
        </p:spPr>
        <p:txBody>
          <a:bodyPr vert="horz" lIns="36000" tIns="0" rIns="36000" bIns="0" rtlCol="0" anchor="t" anchorCtr="0">
            <a:spAutoFit/>
          </a:bodyPr>
          <a:lstStyle/>
          <a:p>
            <a:r>
              <a:rPr lang="en-US" smtClean="0"/>
              <a:t>Titelstijl van model bewerken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1564" y="1810655"/>
            <a:ext cx="9721680" cy="22313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497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AD6BCF77-3B20-4D4A-83E1-E3DF0659759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31819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60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70000"/>
        <a:buFontTx/>
        <a:buBlip>
          <a:blip r:embed="rId13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SzPct val="70000"/>
        <a:buFontTx/>
        <a:buBlip>
          <a:blip r:embed="rId13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792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2"/>
        </a:buClr>
        <a:buFont typeface="Times New Roman" panose="02020603050405020304" pitchFamily="18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028" userDrawn="1">
          <p15:clr>
            <a:srgbClr val="F26B43"/>
          </p15:clr>
        </p15:guide>
        <p15:guide id="2" orient="horz" pos="50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youtu.be/TlBebR-KirE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7224" y="4483342"/>
            <a:ext cx="11128375" cy="609398"/>
          </a:xfrm>
        </p:spPr>
        <p:txBody>
          <a:bodyPr/>
          <a:lstStyle/>
          <a:p>
            <a:r>
              <a:rPr lang="nl-NL" dirty="0" err="1" smtClean="0"/>
              <a:t>Toolbox</a:t>
            </a:r>
            <a:r>
              <a:rPr lang="nl-NL" dirty="0" smtClean="0"/>
              <a:t> Communicatie</a:t>
            </a:r>
            <a:endParaRPr lang="nl-N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Samen doen we het beter!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991" y="1622960"/>
            <a:ext cx="7334096" cy="270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79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0" y="3782728"/>
            <a:ext cx="1729788" cy="240816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188" y="3759073"/>
            <a:ext cx="2471787" cy="2915104"/>
          </a:xfrm>
          <a:prstGeom prst="rect">
            <a:avLst/>
          </a:prstGeom>
        </p:spPr>
      </p:pic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E275-57F9-E044-9D2B-2081833EC56A}" type="slidenum">
              <a:rPr lang="nl-NL" smtClean="0"/>
              <a:t>10</a:t>
            </a:fld>
            <a:endParaRPr lang="nl-NL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41564" y="800100"/>
            <a:ext cx="9721850" cy="609398"/>
          </a:xfrm>
        </p:spPr>
        <p:txBody>
          <a:bodyPr/>
          <a:lstStyle/>
          <a:p>
            <a:r>
              <a:rPr lang="nl-NL" dirty="0" smtClean="0"/>
              <a:t>Tips</a:t>
            </a:r>
            <a:endParaRPr lang="nl-NL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641564" y="1810655"/>
            <a:ext cx="9370993" cy="1954381"/>
          </a:xfrm>
        </p:spPr>
        <p:txBody>
          <a:bodyPr/>
          <a:lstStyle/>
          <a:p>
            <a:pPr lvl="1"/>
            <a:r>
              <a:rPr lang="nl-NL" dirty="0"/>
              <a:t>Verplaats </a:t>
            </a:r>
            <a:r>
              <a:rPr lang="nl-NL" dirty="0" smtClean="0"/>
              <a:t>jezelf </a:t>
            </a:r>
            <a:r>
              <a:rPr lang="nl-NL" dirty="0"/>
              <a:t>in de positie van de toehoorder</a:t>
            </a:r>
          </a:p>
          <a:p>
            <a:pPr lvl="1"/>
            <a:r>
              <a:rPr lang="nl-NL" dirty="0"/>
              <a:t>Sta achter de boodschap die </a:t>
            </a:r>
            <a:r>
              <a:rPr lang="nl-NL" dirty="0" smtClean="0"/>
              <a:t>je overbrengt</a:t>
            </a:r>
            <a:endParaRPr lang="nl-NL" dirty="0"/>
          </a:p>
          <a:p>
            <a:pPr lvl="1"/>
            <a:r>
              <a:rPr lang="nl-NL" dirty="0"/>
              <a:t>Let op </a:t>
            </a:r>
            <a:r>
              <a:rPr lang="nl-NL" dirty="0" smtClean="0"/>
              <a:t>je eigen </a:t>
            </a:r>
            <a:r>
              <a:rPr lang="nl-NL" dirty="0"/>
              <a:t>gemoedstoestand</a:t>
            </a:r>
          </a:p>
          <a:p>
            <a:pPr lvl="1"/>
            <a:r>
              <a:rPr lang="nl-NL" dirty="0"/>
              <a:t>Betrek </a:t>
            </a:r>
            <a:r>
              <a:rPr lang="nl-NL" dirty="0" smtClean="0"/>
              <a:t>je toehoorder(s</a:t>
            </a:r>
            <a:r>
              <a:rPr lang="nl-NL" dirty="0"/>
              <a:t>) bij het gesprek, stel vragen en luister</a:t>
            </a:r>
          </a:p>
        </p:txBody>
      </p:sp>
    </p:spTree>
    <p:extLst>
      <p:ext uri="{BB962C8B-B14F-4D97-AF65-F5344CB8AC3E}">
        <p14:creationId xmlns:p14="http://schemas.microsoft.com/office/powerpoint/2010/main" val="104745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1564" y="800100"/>
            <a:ext cx="9721850" cy="609398"/>
          </a:xfrm>
        </p:spPr>
        <p:txBody>
          <a:bodyPr/>
          <a:lstStyle/>
          <a:p>
            <a:r>
              <a:rPr lang="nl-NL" dirty="0"/>
              <a:t>Wat kunnen we beter doen?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1564" y="1810655"/>
            <a:ext cx="10126366" cy="2031325"/>
          </a:xfrm>
        </p:spPr>
        <p:txBody>
          <a:bodyPr/>
          <a:lstStyle/>
          <a:p>
            <a:r>
              <a:rPr lang="nl-NL" dirty="0"/>
              <a:t>Hebben jullie ideeën over wat we beter kunnen doen?</a:t>
            </a:r>
          </a:p>
          <a:p>
            <a:pPr lvl="1"/>
            <a:r>
              <a:rPr lang="nl-NL" dirty="0"/>
              <a:t>In ons team?</a:t>
            </a:r>
          </a:p>
          <a:p>
            <a:pPr lvl="1"/>
            <a:r>
              <a:rPr lang="nl-NL" dirty="0"/>
              <a:t>Op onze locatie?</a:t>
            </a:r>
          </a:p>
          <a:p>
            <a:pPr lvl="1"/>
            <a:r>
              <a:rPr lang="nl-NL" dirty="0"/>
              <a:t>In ons bedrijf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11</a:t>
            </a:fld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110" y="2575559"/>
            <a:ext cx="3147229" cy="36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07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9186" y="2419917"/>
            <a:ext cx="6753628" cy="375752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kun je zelf doen?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12</a:t>
            </a:fld>
            <a:endParaRPr lang="nl-NL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641564" y="1810655"/>
            <a:ext cx="8569236" cy="861774"/>
          </a:xfrm>
        </p:spPr>
        <p:txBody>
          <a:bodyPr/>
          <a:lstStyle/>
          <a:p>
            <a:r>
              <a:rPr lang="nl-NL" dirty="0"/>
              <a:t>Geef voorbeelden van wat kun je zelf </a:t>
            </a:r>
            <a:r>
              <a:rPr lang="nl-NL" dirty="0" smtClean="0"/>
              <a:t>kunt </a:t>
            </a:r>
            <a:r>
              <a:rPr lang="nl-NL" dirty="0"/>
              <a:t>doen om </a:t>
            </a:r>
            <a:r>
              <a:rPr lang="nl-NL" dirty="0" smtClean="0"/>
              <a:t>beter te communiceren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1954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Afspraken maken over gezond werken</a:t>
            </a:r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1564" y="1810655"/>
            <a:ext cx="9721850" cy="3785652"/>
          </a:xfrm>
        </p:spPr>
        <p:txBody>
          <a:bodyPr/>
          <a:lstStyle/>
          <a:p>
            <a:pPr lvl="1"/>
            <a:r>
              <a:rPr lang="nl-NL" dirty="0"/>
              <a:t>Met jezelf: wat ga je er zelf aan doen?</a:t>
            </a:r>
          </a:p>
          <a:p>
            <a:pPr lvl="1"/>
            <a:r>
              <a:rPr lang="nl-NL" dirty="0"/>
              <a:t>Met elkaar: </a:t>
            </a:r>
            <a:r>
              <a:rPr lang="nl-NL" dirty="0" smtClean="0"/>
              <a:t>help </a:t>
            </a:r>
            <a:r>
              <a:rPr lang="nl-NL" dirty="0"/>
              <a:t>elkaar om op de juiste manier te werken!</a:t>
            </a:r>
          </a:p>
          <a:p>
            <a:pPr lvl="1"/>
            <a:r>
              <a:rPr lang="nl-NL" dirty="0"/>
              <a:t>Op de locatie: </a:t>
            </a:r>
          </a:p>
          <a:p>
            <a:pPr lvl="2"/>
            <a:r>
              <a:rPr lang="nl-NL" dirty="0" smtClean="0"/>
              <a:t>Praat </a:t>
            </a:r>
            <a:r>
              <a:rPr lang="nl-NL" dirty="0"/>
              <a:t>in elk werkoverleg over </a:t>
            </a:r>
            <a:r>
              <a:rPr lang="nl-NL" dirty="0" smtClean="0"/>
              <a:t>het belang van goede communicatie</a:t>
            </a:r>
            <a:endParaRPr lang="nl-NL" dirty="0"/>
          </a:p>
          <a:p>
            <a:pPr lvl="2"/>
            <a:r>
              <a:rPr lang="nl-NL" dirty="0" smtClean="0"/>
              <a:t>Verzamel </a:t>
            </a:r>
            <a:r>
              <a:rPr lang="nl-NL" dirty="0"/>
              <a:t>voorbeelden van wat goed gaat en wat minder goed gaat </a:t>
            </a:r>
          </a:p>
          <a:p>
            <a:pPr lvl="1"/>
            <a:r>
              <a:rPr lang="nl-NL" dirty="0"/>
              <a:t>In het bedrijf: vraag </a:t>
            </a:r>
            <a:r>
              <a:rPr lang="nl-NL" dirty="0" smtClean="0"/>
              <a:t>om hulpmiddelen, informatie en training</a:t>
            </a:r>
          </a:p>
          <a:p>
            <a:pPr lvl="1"/>
            <a:r>
              <a:rPr lang="nl-NL" dirty="0" smtClean="0"/>
              <a:t>We </a:t>
            </a:r>
            <a:r>
              <a:rPr lang="nl-NL" dirty="0"/>
              <a:t>maken een nieuwe afspraak om </a:t>
            </a:r>
            <a:r>
              <a:rPr lang="nl-NL" dirty="0" smtClean="0"/>
              <a:t>het </a:t>
            </a:r>
            <a:r>
              <a:rPr lang="nl-NL" dirty="0"/>
              <a:t>resultaat van onze afspraken </a:t>
            </a:r>
            <a:r>
              <a:rPr lang="nl-NL" dirty="0" smtClean="0"/>
              <a:t>te bespreken. </a:t>
            </a:r>
            <a:endParaRPr lang="nl-NL" dirty="0"/>
          </a:p>
        </p:txBody>
      </p:sp>
      <p:sp>
        <p:nvSpPr>
          <p:cNvPr id="4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9324975" y="6356350"/>
            <a:ext cx="2743200" cy="365125"/>
          </a:xfrm>
        </p:spPr>
        <p:txBody>
          <a:bodyPr/>
          <a:lstStyle/>
          <a:p>
            <a:r>
              <a:rPr lang="nl-NL" dirty="0" smtClean="0"/>
              <a:t>13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6649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41070" y="2327077"/>
            <a:ext cx="10515600" cy="1661993"/>
          </a:xfrm>
        </p:spPr>
        <p:txBody>
          <a:bodyPr/>
          <a:lstStyle/>
          <a:p>
            <a:r>
              <a:rPr lang="nl-NL" dirty="0" smtClean="0">
                <a:solidFill>
                  <a:srgbClr val="01AEC3"/>
                </a:solidFill>
              </a:rPr>
              <a:t>Dankjewel voor </a:t>
            </a:r>
            <a:r>
              <a:rPr lang="nl-NL" dirty="0">
                <a:solidFill>
                  <a:srgbClr val="01AEC3"/>
                </a:solidFill>
              </a:rPr>
              <a:t>het meedenken over dit belangrijke onderwerp!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idx="1"/>
          </p:nvPr>
        </p:nvSpPr>
        <p:spPr>
          <a:xfrm>
            <a:off x="941070" y="4229100"/>
            <a:ext cx="10515600" cy="630767"/>
          </a:xfrm>
        </p:spPr>
        <p:txBody>
          <a:bodyPr/>
          <a:lstStyle/>
          <a:p>
            <a:r>
              <a:rPr lang="nl-NL" sz="2800" b="1" dirty="0" smtClean="0">
                <a:solidFill>
                  <a:srgbClr val="00454F"/>
                </a:solidFill>
              </a:rPr>
              <a:t>Samen </a:t>
            </a:r>
            <a:r>
              <a:rPr lang="nl-NL" sz="2800" b="1" dirty="0">
                <a:solidFill>
                  <a:srgbClr val="00454F"/>
                </a:solidFill>
              </a:rPr>
              <a:t>doen we het beter!</a:t>
            </a:r>
          </a:p>
          <a:p>
            <a:r>
              <a:rPr lang="nl-NL" dirty="0">
                <a:hlinkClick r:id="rId3"/>
              </a:rPr>
              <a:t/>
            </a:r>
            <a:br>
              <a:rPr lang="nl-NL" dirty="0">
                <a:hlinkClick r:id="rId3"/>
              </a:rPr>
            </a:b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6BCF77-3B20-4D4A-83E1-E3DF06597599}" type="slidenum">
              <a:rPr lang="nl-NL" smtClean="0"/>
              <a:t>14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4083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16" y="2522454"/>
            <a:ext cx="1397509" cy="3342717"/>
          </a:xfrm>
          <a:prstGeom prst="rect">
            <a:avLst/>
          </a:prstGeom>
        </p:spPr>
      </p:pic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E275-57F9-E044-9D2B-2081833EC56A}" type="slidenum">
              <a:rPr lang="nl-NL" smtClean="0"/>
              <a:t>2</a:t>
            </a:fld>
            <a:endParaRPr lang="nl-NL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41564" y="800100"/>
            <a:ext cx="9721850" cy="609398"/>
          </a:xfrm>
        </p:spPr>
        <p:txBody>
          <a:bodyPr/>
          <a:lstStyle/>
          <a:p>
            <a:r>
              <a:rPr lang="nl-NL" dirty="0" smtClean="0"/>
              <a:t>Inhoud</a:t>
            </a:r>
            <a:endParaRPr lang="nl-NL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641564" y="1810655"/>
            <a:ext cx="10515600" cy="2462213"/>
          </a:xfrm>
        </p:spPr>
        <p:txBody>
          <a:bodyPr/>
          <a:lstStyle/>
          <a:p>
            <a:pPr lvl="1"/>
            <a:r>
              <a:rPr lang="nl-NL" dirty="0"/>
              <a:t>Horen, zien, voelen</a:t>
            </a:r>
          </a:p>
          <a:p>
            <a:pPr lvl="1"/>
            <a:r>
              <a:rPr lang="nl-NL" dirty="0"/>
              <a:t>Met wie </a:t>
            </a:r>
            <a:r>
              <a:rPr lang="nl-NL" dirty="0" smtClean="0"/>
              <a:t>spreek ik?</a:t>
            </a:r>
            <a:endParaRPr lang="nl-NL" dirty="0"/>
          </a:p>
          <a:p>
            <a:pPr lvl="1"/>
            <a:r>
              <a:rPr lang="nl-NL" dirty="0"/>
              <a:t>Inlevingsvermogen</a:t>
            </a:r>
          </a:p>
          <a:p>
            <a:pPr lvl="1"/>
            <a:r>
              <a:rPr lang="nl-NL" dirty="0"/>
              <a:t>Toepassen van het leerproces</a:t>
            </a:r>
          </a:p>
          <a:p>
            <a:pPr lvl="1"/>
            <a:r>
              <a:rPr lang="nl-NL" dirty="0"/>
              <a:t>Tips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075" y="146161"/>
            <a:ext cx="4656339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829" y="1829534"/>
            <a:ext cx="4774087" cy="4106779"/>
          </a:xfrm>
          <a:prstGeom prst="rect">
            <a:avLst/>
          </a:prstGeom>
        </p:spPr>
      </p:pic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E275-57F9-E044-9D2B-2081833EC56A}" type="slidenum">
              <a:rPr lang="nl-NL" smtClean="0"/>
              <a:t>3</a:t>
            </a:fld>
            <a:endParaRPr lang="nl-NL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41564" y="800100"/>
            <a:ext cx="9721850" cy="609398"/>
          </a:xfrm>
        </p:spPr>
        <p:txBody>
          <a:bodyPr/>
          <a:lstStyle/>
          <a:p>
            <a:r>
              <a:rPr lang="nl-NL" dirty="0" smtClean="0"/>
              <a:t>Horen, zien en voelen</a:t>
            </a:r>
            <a:endParaRPr lang="nl-NL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641564" y="1810655"/>
            <a:ext cx="8198175" cy="861774"/>
          </a:xfrm>
        </p:spPr>
        <p:txBody>
          <a:bodyPr/>
          <a:lstStyle/>
          <a:p>
            <a:pPr lvl="1"/>
            <a:r>
              <a:rPr lang="nl-NL" dirty="0" smtClean="0"/>
              <a:t>Doel van communiceren is het overbrengen van informatie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2554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390" y="3791980"/>
            <a:ext cx="2495177" cy="2767841"/>
          </a:xfrm>
          <a:prstGeom prst="rect">
            <a:avLst/>
          </a:prstGeom>
        </p:spPr>
      </p:pic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E275-57F9-E044-9D2B-2081833EC56A}" type="slidenum">
              <a:rPr lang="nl-NL" smtClean="0"/>
              <a:t>4</a:t>
            </a:fld>
            <a:endParaRPr lang="nl-NL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41564" y="800100"/>
            <a:ext cx="9721850" cy="609398"/>
          </a:xfrm>
        </p:spPr>
        <p:txBody>
          <a:bodyPr/>
          <a:lstStyle/>
          <a:p>
            <a:r>
              <a:rPr lang="nl-NL" dirty="0" smtClean="0"/>
              <a:t>Met wie spreek ik?</a:t>
            </a:r>
            <a:endParaRPr lang="nl-NL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641564" y="1810655"/>
            <a:ext cx="9370993" cy="2385268"/>
          </a:xfrm>
        </p:spPr>
        <p:txBody>
          <a:bodyPr/>
          <a:lstStyle/>
          <a:p>
            <a:pPr lvl="1"/>
            <a:r>
              <a:rPr lang="nl-NL" dirty="0"/>
              <a:t>Iedereen is anders: de ene persoon reageert beter op een directe benadering, de ander op een </a:t>
            </a:r>
            <a:r>
              <a:rPr lang="nl-NL" dirty="0" smtClean="0"/>
              <a:t>‘</a:t>
            </a:r>
            <a:r>
              <a:rPr lang="nl-NL" dirty="0"/>
              <a:t>zachtere’ benadering </a:t>
            </a:r>
          </a:p>
          <a:p>
            <a:pPr lvl="1"/>
            <a:r>
              <a:rPr lang="nl-NL" dirty="0"/>
              <a:t>Pas </a:t>
            </a:r>
            <a:r>
              <a:rPr lang="nl-NL" dirty="0" smtClean="0"/>
              <a:t>jezelf aan </a:t>
            </a:r>
            <a:r>
              <a:rPr lang="nl-NL" dirty="0"/>
              <a:t>aan </a:t>
            </a:r>
            <a:r>
              <a:rPr lang="nl-NL" dirty="0" smtClean="0"/>
              <a:t>je gesprekspartner of </a:t>
            </a:r>
            <a:r>
              <a:rPr lang="nl-NL" dirty="0"/>
              <a:t>doelgroep</a:t>
            </a:r>
          </a:p>
          <a:p>
            <a:pPr lvl="1"/>
            <a:r>
              <a:rPr lang="nl-NL" dirty="0" smtClean="0"/>
              <a:t>Wil je een </a:t>
            </a:r>
            <a:r>
              <a:rPr lang="nl-NL" dirty="0"/>
              <a:t>positieve discussie? Voer </a:t>
            </a:r>
            <a:r>
              <a:rPr lang="nl-NL" dirty="0" smtClean="0"/>
              <a:t>hem dan </a:t>
            </a:r>
            <a:r>
              <a:rPr lang="nl-NL" dirty="0"/>
              <a:t>ook positief</a:t>
            </a:r>
          </a:p>
          <a:p>
            <a:pPr lvl="1"/>
            <a:r>
              <a:rPr lang="nl-NL" dirty="0"/>
              <a:t>Sta open voor de input van anderen</a:t>
            </a:r>
          </a:p>
        </p:txBody>
      </p:sp>
    </p:spTree>
    <p:extLst>
      <p:ext uri="{BB962C8B-B14F-4D97-AF65-F5344CB8AC3E}">
        <p14:creationId xmlns:p14="http://schemas.microsoft.com/office/powerpoint/2010/main" val="8776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E275-57F9-E044-9D2B-2081833EC56A}" type="slidenum">
              <a:rPr lang="nl-NL" smtClean="0"/>
              <a:t>5</a:t>
            </a:fld>
            <a:endParaRPr lang="nl-NL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41564" y="800100"/>
            <a:ext cx="9721850" cy="609398"/>
          </a:xfrm>
        </p:spPr>
        <p:txBody>
          <a:bodyPr/>
          <a:lstStyle/>
          <a:p>
            <a:r>
              <a:rPr lang="nl-NL" dirty="0" smtClean="0"/>
              <a:t>Inlevingsvermogen (1)</a:t>
            </a:r>
            <a:endParaRPr lang="nl-NL" dirty="0"/>
          </a:p>
        </p:txBody>
      </p:sp>
      <p:sp>
        <p:nvSpPr>
          <p:cNvPr id="7" name="Afgeronde rechthoek 2">
            <a:extLst>
              <a:ext uri="{FF2B5EF4-FFF2-40B4-BE49-F238E27FC236}">
                <a16:creationId xmlns:a16="http://schemas.microsoft.com/office/drawing/2014/main" xmlns="" id="{440C738A-54A3-4A1A-AE5C-381F49ECC274}"/>
              </a:ext>
            </a:extLst>
          </p:cNvPr>
          <p:cNvSpPr/>
          <p:nvPr/>
        </p:nvSpPr>
        <p:spPr>
          <a:xfrm>
            <a:off x="1641564" y="1786666"/>
            <a:ext cx="2785293" cy="14500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onbewust</a:t>
            </a:r>
          </a:p>
          <a:p>
            <a:pPr algn="ctr"/>
            <a:r>
              <a:rPr lang="nl-NL" dirty="0"/>
              <a:t>onbekwaam</a:t>
            </a:r>
          </a:p>
        </p:txBody>
      </p:sp>
      <p:sp>
        <p:nvSpPr>
          <p:cNvPr id="8" name="Afgeronde rechthoek 7">
            <a:extLst>
              <a:ext uri="{FF2B5EF4-FFF2-40B4-BE49-F238E27FC236}">
                <a16:creationId xmlns:a16="http://schemas.microsoft.com/office/drawing/2014/main" xmlns="" id="{08D3CA35-5ADD-481C-8A47-FD2E36667110}"/>
              </a:ext>
            </a:extLst>
          </p:cNvPr>
          <p:cNvSpPr/>
          <p:nvPr/>
        </p:nvSpPr>
        <p:spPr>
          <a:xfrm>
            <a:off x="7641520" y="1786665"/>
            <a:ext cx="2785293" cy="14500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bewust</a:t>
            </a:r>
          </a:p>
          <a:p>
            <a:pPr algn="ctr"/>
            <a:r>
              <a:rPr lang="nl-NL" dirty="0"/>
              <a:t>onbekwaam</a:t>
            </a:r>
          </a:p>
        </p:txBody>
      </p:sp>
      <p:sp>
        <p:nvSpPr>
          <p:cNvPr id="11" name="Afgeronde rechthoek 10">
            <a:extLst>
              <a:ext uri="{FF2B5EF4-FFF2-40B4-BE49-F238E27FC236}">
                <a16:creationId xmlns:a16="http://schemas.microsoft.com/office/drawing/2014/main" xmlns="" id="{93599E7A-A7A6-44A9-A3B4-207676755CBA}"/>
              </a:ext>
            </a:extLst>
          </p:cNvPr>
          <p:cNvSpPr/>
          <p:nvPr/>
        </p:nvSpPr>
        <p:spPr>
          <a:xfrm>
            <a:off x="7641520" y="4687708"/>
            <a:ext cx="2785293" cy="14500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bewust</a:t>
            </a:r>
          </a:p>
          <a:p>
            <a:pPr algn="ctr"/>
            <a:r>
              <a:rPr lang="nl-NL" dirty="0"/>
              <a:t>bekwaam</a:t>
            </a:r>
          </a:p>
        </p:txBody>
      </p:sp>
      <p:sp>
        <p:nvSpPr>
          <p:cNvPr id="12" name="Afgeronde rechthoek 11">
            <a:extLst>
              <a:ext uri="{FF2B5EF4-FFF2-40B4-BE49-F238E27FC236}">
                <a16:creationId xmlns:a16="http://schemas.microsoft.com/office/drawing/2014/main" xmlns="" id="{11BA164C-C434-40E9-B6C2-20E651600766}"/>
              </a:ext>
            </a:extLst>
          </p:cNvPr>
          <p:cNvSpPr/>
          <p:nvPr/>
        </p:nvSpPr>
        <p:spPr>
          <a:xfrm>
            <a:off x="1641564" y="4687709"/>
            <a:ext cx="2785293" cy="14500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onbewust</a:t>
            </a:r>
          </a:p>
          <a:p>
            <a:pPr algn="ctr"/>
            <a:r>
              <a:rPr lang="nl-NL" dirty="0"/>
              <a:t>bekwaam</a:t>
            </a:r>
          </a:p>
        </p:txBody>
      </p:sp>
      <p:sp>
        <p:nvSpPr>
          <p:cNvPr id="13" name="Afgeronde rechthoek 12">
            <a:extLst>
              <a:ext uri="{FF2B5EF4-FFF2-40B4-BE49-F238E27FC236}">
                <a16:creationId xmlns:a16="http://schemas.microsoft.com/office/drawing/2014/main" xmlns="" id="{A935DA41-6DCE-4241-AA0D-E2D663E32E9D}"/>
              </a:ext>
            </a:extLst>
          </p:cNvPr>
          <p:cNvSpPr/>
          <p:nvPr/>
        </p:nvSpPr>
        <p:spPr>
          <a:xfrm>
            <a:off x="5206874" y="2352015"/>
            <a:ext cx="1654628" cy="319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leerbehoefte</a:t>
            </a:r>
          </a:p>
        </p:txBody>
      </p:sp>
      <p:sp>
        <p:nvSpPr>
          <p:cNvPr id="14" name="Afgeronde rechthoek 9">
            <a:extLst>
              <a:ext uri="{FF2B5EF4-FFF2-40B4-BE49-F238E27FC236}">
                <a16:creationId xmlns:a16="http://schemas.microsoft.com/office/drawing/2014/main" xmlns="" id="{735B160C-7BA1-4F68-8010-552F33903206}"/>
              </a:ext>
            </a:extLst>
          </p:cNvPr>
          <p:cNvSpPr/>
          <p:nvPr/>
        </p:nvSpPr>
        <p:spPr>
          <a:xfrm>
            <a:off x="2206896" y="3802540"/>
            <a:ext cx="1654628" cy="319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automatisme</a:t>
            </a:r>
          </a:p>
        </p:txBody>
      </p:sp>
      <p:sp>
        <p:nvSpPr>
          <p:cNvPr id="15" name="Afgeronde rechthoek 10">
            <a:extLst>
              <a:ext uri="{FF2B5EF4-FFF2-40B4-BE49-F238E27FC236}">
                <a16:creationId xmlns:a16="http://schemas.microsoft.com/office/drawing/2014/main" xmlns="" id="{623A3E5D-7E29-4192-808E-3019F2B08EAE}"/>
              </a:ext>
            </a:extLst>
          </p:cNvPr>
          <p:cNvSpPr/>
          <p:nvPr/>
        </p:nvSpPr>
        <p:spPr>
          <a:xfrm>
            <a:off x="5206874" y="5253056"/>
            <a:ext cx="1654628" cy="319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toepassen</a:t>
            </a:r>
          </a:p>
        </p:txBody>
      </p:sp>
      <p:sp>
        <p:nvSpPr>
          <p:cNvPr id="16" name="Afgeronde rechthoek 11">
            <a:extLst>
              <a:ext uri="{FF2B5EF4-FFF2-40B4-BE49-F238E27FC236}">
                <a16:creationId xmlns:a16="http://schemas.microsoft.com/office/drawing/2014/main" xmlns="" id="{1F141389-F6FB-4B37-B817-B33BA0A81A4F}"/>
              </a:ext>
            </a:extLst>
          </p:cNvPr>
          <p:cNvSpPr/>
          <p:nvPr/>
        </p:nvSpPr>
        <p:spPr>
          <a:xfrm>
            <a:off x="8206852" y="3802539"/>
            <a:ext cx="1654628" cy="319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aanleren</a:t>
            </a:r>
          </a:p>
        </p:txBody>
      </p:sp>
      <p:cxnSp>
        <p:nvCxnSpPr>
          <p:cNvPr id="17" name="Rechte verbindingslijn 16">
            <a:extLst>
              <a:ext uri="{FF2B5EF4-FFF2-40B4-BE49-F238E27FC236}">
                <a16:creationId xmlns:a16="http://schemas.microsoft.com/office/drawing/2014/main" xmlns="" id="{F6C50328-711C-4633-A952-648725AB5054}"/>
              </a:ext>
            </a:extLst>
          </p:cNvPr>
          <p:cNvCxnSpPr>
            <a:stCxn id="11" idx="3"/>
            <a:endCxn id="15" idx="1"/>
          </p:cNvCxnSpPr>
          <p:nvPr/>
        </p:nvCxnSpPr>
        <p:spPr>
          <a:xfrm flipV="1">
            <a:off x="4426857" y="2511672"/>
            <a:ext cx="780017" cy="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xmlns="" id="{B59D2917-851E-49BE-93CD-4EBF477801AA}"/>
              </a:ext>
            </a:extLst>
          </p:cNvPr>
          <p:cNvCxnSpPr>
            <a:endCxn id="12" idx="1"/>
          </p:cNvCxnSpPr>
          <p:nvPr/>
        </p:nvCxnSpPr>
        <p:spPr>
          <a:xfrm>
            <a:off x="6861502" y="2511674"/>
            <a:ext cx="78001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xmlns="" id="{AC813360-A04B-4DAF-9EC5-55C10048DDB4}"/>
              </a:ext>
            </a:extLst>
          </p:cNvPr>
          <p:cNvCxnSpPr>
            <a:stCxn id="22" idx="3"/>
          </p:cNvCxnSpPr>
          <p:nvPr/>
        </p:nvCxnSpPr>
        <p:spPr>
          <a:xfrm flipV="1">
            <a:off x="4426857" y="5407272"/>
            <a:ext cx="780017" cy="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xmlns="" id="{7E576EDB-344A-4003-8153-D541840BB7B9}"/>
              </a:ext>
            </a:extLst>
          </p:cNvPr>
          <p:cNvCxnSpPr/>
          <p:nvPr/>
        </p:nvCxnSpPr>
        <p:spPr>
          <a:xfrm>
            <a:off x="6861502" y="5407274"/>
            <a:ext cx="780018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>
            <a:extLst>
              <a:ext uri="{FF2B5EF4-FFF2-40B4-BE49-F238E27FC236}">
                <a16:creationId xmlns:a16="http://schemas.microsoft.com/office/drawing/2014/main" xmlns="" id="{787CE19A-B54C-4173-B5EE-434EA93DFDD1}"/>
              </a:ext>
            </a:extLst>
          </p:cNvPr>
          <p:cNvCxnSpPr>
            <a:stCxn id="12" idx="2"/>
            <a:endCxn id="18" idx="0"/>
          </p:cNvCxnSpPr>
          <p:nvPr/>
        </p:nvCxnSpPr>
        <p:spPr>
          <a:xfrm flipH="1">
            <a:off x="9034166" y="3236684"/>
            <a:ext cx="1" cy="5658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>
            <a:extLst>
              <a:ext uri="{FF2B5EF4-FFF2-40B4-BE49-F238E27FC236}">
                <a16:creationId xmlns:a16="http://schemas.microsoft.com/office/drawing/2014/main" xmlns="" id="{A29712D9-136F-45F7-8F79-432F1B5B2F59}"/>
              </a:ext>
            </a:extLst>
          </p:cNvPr>
          <p:cNvCxnSpPr/>
          <p:nvPr/>
        </p:nvCxnSpPr>
        <p:spPr>
          <a:xfrm flipH="1">
            <a:off x="9034165" y="4129005"/>
            <a:ext cx="1" cy="5658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22">
            <a:extLst>
              <a:ext uri="{FF2B5EF4-FFF2-40B4-BE49-F238E27FC236}">
                <a16:creationId xmlns:a16="http://schemas.microsoft.com/office/drawing/2014/main" xmlns="" id="{DDAD8FF8-6B11-4219-A0C3-FC1CCA0F9B1E}"/>
              </a:ext>
            </a:extLst>
          </p:cNvPr>
          <p:cNvCxnSpPr/>
          <p:nvPr/>
        </p:nvCxnSpPr>
        <p:spPr>
          <a:xfrm flipH="1">
            <a:off x="3032509" y="3236684"/>
            <a:ext cx="1" cy="5658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xmlns="" id="{CCB2D5AD-C366-4992-BDF0-06BB788DC382}"/>
              </a:ext>
            </a:extLst>
          </p:cNvPr>
          <p:cNvCxnSpPr/>
          <p:nvPr/>
        </p:nvCxnSpPr>
        <p:spPr>
          <a:xfrm flipH="1">
            <a:off x="3032508" y="4129005"/>
            <a:ext cx="1" cy="5658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024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E275-57F9-E044-9D2B-2081833EC56A}" type="slidenum">
              <a:rPr lang="nl-NL" smtClean="0"/>
              <a:t>6</a:t>
            </a:fld>
            <a:endParaRPr lang="nl-NL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41564" y="800100"/>
            <a:ext cx="9721850" cy="609398"/>
          </a:xfrm>
        </p:spPr>
        <p:txBody>
          <a:bodyPr/>
          <a:lstStyle/>
          <a:p>
            <a:r>
              <a:rPr lang="nl-NL" dirty="0" smtClean="0"/>
              <a:t>Inlevingsvermogen (2)</a:t>
            </a:r>
            <a:endParaRPr lang="nl-NL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641564" y="1810655"/>
            <a:ext cx="9370993" cy="3093154"/>
          </a:xfrm>
        </p:spPr>
        <p:txBody>
          <a:bodyPr/>
          <a:lstStyle/>
          <a:p>
            <a:pPr lvl="1"/>
            <a:r>
              <a:rPr lang="nl-NL" dirty="0"/>
              <a:t>Onbewust </a:t>
            </a:r>
            <a:r>
              <a:rPr lang="nl-NL" dirty="0" smtClean="0"/>
              <a:t>onbekwaam</a:t>
            </a:r>
          </a:p>
          <a:p>
            <a:pPr lvl="2"/>
            <a:r>
              <a:rPr lang="nl-NL" dirty="0"/>
              <a:t>D</a:t>
            </a:r>
            <a:r>
              <a:rPr lang="nl-NL" dirty="0" smtClean="0"/>
              <a:t>e </a:t>
            </a:r>
            <a:r>
              <a:rPr lang="nl-NL" dirty="0"/>
              <a:t>schoolverlater stapt in de </a:t>
            </a:r>
            <a:r>
              <a:rPr lang="nl-NL" dirty="0" smtClean="0"/>
              <a:t>praktijk</a:t>
            </a:r>
          </a:p>
          <a:p>
            <a:pPr lvl="2"/>
            <a:r>
              <a:rPr lang="nl-NL" dirty="0" smtClean="0"/>
              <a:t>In deze fase staat </a:t>
            </a:r>
            <a:r>
              <a:rPr lang="nl-NL" dirty="0"/>
              <a:t>de leerbehoefte centraal</a:t>
            </a:r>
          </a:p>
          <a:p>
            <a:pPr lvl="1"/>
            <a:r>
              <a:rPr lang="nl-NL" dirty="0"/>
              <a:t>Bewust </a:t>
            </a:r>
            <a:r>
              <a:rPr lang="nl-NL" dirty="0" smtClean="0"/>
              <a:t>onbekwaam</a:t>
            </a:r>
          </a:p>
          <a:p>
            <a:pPr lvl="2"/>
            <a:r>
              <a:rPr lang="nl-NL" dirty="0"/>
              <a:t>D</a:t>
            </a:r>
            <a:r>
              <a:rPr lang="nl-NL" dirty="0" smtClean="0"/>
              <a:t>e aankomende </a:t>
            </a:r>
            <a:r>
              <a:rPr lang="nl-NL" dirty="0"/>
              <a:t>monteur heeft </a:t>
            </a:r>
            <a:r>
              <a:rPr lang="nl-NL" dirty="0" smtClean="0"/>
              <a:t>al </a:t>
            </a:r>
            <a:r>
              <a:rPr lang="nl-NL" dirty="0"/>
              <a:t>wat geoefend en </a:t>
            </a:r>
            <a:r>
              <a:rPr lang="nl-NL" dirty="0" smtClean="0"/>
              <a:t>beseft dat </a:t>
            </a:r>
            <a:r>
              <a:rPr lang="nl-NL" dirty="0"/>
              <a:t>het allemaal toch iets moeilijker is dan hij in eerste instantie </a:t>
            </a:r>
            <a:r>
              <a:rPr lang="nl-NL" dirty="0" smtClean="0"/>
              <a:t>dacht</a:t>
            </a:r>
          </a:p>
          <a:p>
            <a:pPr lvl="2"/>
            <a:r>
              <a:rPr lang="nl-NL" dirty="0"/>
              <a:t>I</a:t>
            </a:r>
            <a:r>
              <a:rPr lang="nl-NL" dirty="0" smtClean="0"/>
              <a:t>n </a:t>
            </a:r>
            <a:r>
              <a:rPr lang="nl-NL" dirty="0"/>
              <a:t>deze fase draait het om het aanleren van </a:t>
            </a:r>
            <a:r>
              <a:rPr lang="nl-NL" dirty="0" smtClean="0"/>
              <a:t>vaardigheden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489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E275-57F9-E044-9D2B-2081833EC56A}" type="slidenum">
              <a:rPr lang="nl-NL" smtClean="0"/>
              <a:t>7</a:t>
            </a:fld>
            <a:endParaRPr lang="nl-NL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41564" y="800100"/>
            <a:ext cx="9721850" cy="609398"/>
          </a:xfrm>
        </p:spPr>
        <p:txBody>
          <a:bodyPr/>
          <a:lstStyle/>
          <a:p>
            <a:r>
              <a:rPr lang="nl-NL" dirty="0" smtClean="0"/>
              <a:t>Inlevingsvermogen (3)</a:t>
            </a:r>
            <a:endParaRPr lang="nl-NL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641564" y="1810655"/>
            <a:ext cx="9370993" cy="3462486"/>
          </a:xfrm>
        </p:spPr>
        <p:txBody>
          <a:bodyPr/>
          <a:lstStyle/>
          <a:p>
            <a:pPr lvl="1"/>
            <a:r>
              <a:rPr lang="nl-NL" dirty="0" smtClean="0"/>
              <a:t>Bewust bekwaam</a:t>
            </a:r>
          </a:p>
          <a:p>
            <a:pPr lvl="2"/>
            <a:r>
              <a:rPr lang="nl-NL" dirty="0"/>
              <a:t>D</a:t>
            </a:r>
            <a:r>
              <a:rPr lang="nl-NL" dirty="0" smtClean="0"/>
              <a:t>e </a:t>
            </a:r>
            <a:r>
              <a:rPr lang="nl-NL" dirty="0"/>
              <a:t>monteur heeft inmiddels </a:t>
            </a:r>
            <a:r>
              <a:rPr lang="nl-NL" dirty="0" smtClean="0"/>
              <a:t>aardig </a:t>
            </a:r>
            <a:r>
              <a:rPr lang="nl-NL" dirty="0"/>
              <a:t>wat ervaring en weet dat hij het </a:t>
            </a:r>
            <a:r>
              <a:rPr lang="nl-NL" dirty="0" smtClean="0"/>
              <a:t>kan</a:t>
            </a:r>
          </a:p>
          <a:p>
            <a:pPr lvl="2"/>
            <a:r>
              <a:rPr lang="nl-NL" dirty="0" smtClean="0"/>
              <a:t>In deze fase draait het </a:t>
            </a:r>
            <a:r>
              <a:rPr lang="nl-NL" dirty="0"/>
              <a:t>om het toepassen van </a:t>
            </a:r>
            <a:r>
              <a:rPr lang="nl-NL" dirty="0" smtClean="0"/>
              <a:t>vaardigheden</a:t>
            </a:r>
          </a:p>
          <a:p>
            <a:pPr lvl="1"/>
            <a:r>
              <a:rPr lang="nl-NL" dirty="0" smtClean="0"/>
              <a:t>Onbewust bekwaam</a:t>
            </a:r>
          </a:p>
          <a:p>
            <a:pPr lvl="2"/>
            <a:r>
              <a:rPr lang="nl-NL" dirty="0"/>
              <a:t>D</a:t>
            </a:r>
            <a:r>
              <a:rPr lang="nl-NL" dirty="0" smtClean="0"/>
              <a:t>e eerste monteur past al het geleerde </a:t>
            </a:r>
            <a:r>
              <a:rPr lang="nl-NL" dirty="0"/>
              <a:t>in de praktijk </a:t>
            </a:r>
            <a:r>
              <a:rPr lang="nl-NL" dirty="0" smtClean="0"/>
              <a:t>toe en doet de dingen zonder er nog bij na te denken</a:t>
            </a:r>
          </a:p>
          <a:p>
            <a:pPr lvl="2"/>
            <a:r>
              <a:rPr lang="nl-NL" dirty="0" smtClean="0"/>
              <a:t>In deze fase staat hij er niet meer bij stil dat hij het kan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8538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E275-57F9-E044-9D2B-2081833EC56A}" type="slidenum">
              <a:rPr lang="nl-NL" smtClean="0"/>
              <a:t>8</a:t>
            </a:fld>
            <a:endParaRPr lang="nl-NL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41564" y="800100"/>
            <a:ext cx="9721850" cy="609398"/>
          </a:xfrm>
        </p:spPr>
        <p:txBody>
          <a:bodyPr/>
          <a:lstStyle/>
          <a:p>
            <a:r>
              <a:rPr lang="nl-NL" dirty="0" smtClean="0"/>
              <a:t>Toepassen van het leerproces (1)</a:t>
            </a:r>
            <a:endParaRPr lang="nl-NL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641564" y="1810655"/>
            <a:ext cx="9370993" cy="3539430"/>
          </a:xfrm>
        </p:spPr>
        <p:txBody>
          <a:bodyPr/>
          <a:lstStyle/>
          <a:p>
            <a:pPr lvl="1"/>
            <a:r>
              <a:rPr lang="nl-NL" dirty="0" smtClean="0"/>
              <a:t>Onbewust onbekwaam</a:t>
            </a:r>
          </a:p>
          <a:p>
            <a:pPr lvl="2"/>
            <a:r>
              <a:rPr lang="nl-NL" dirty="0" smtClean="0"/>
              <a:t>Vertel de medewerker duidelijk wat hij </a:t>
            </a:r>
            <a:r>
              <a:rPr lang="nl-NL" dirty="0"/>
              <a:t>moet </a:t>
            </a:r>
            <a:r>
              <a:rPr lang="nl-NL" dirty="0" smtClean="0"/>
              <a:t>doen</a:t>
            </a:r>
          </a:p>
          <a:p>
            <a:pPr lvl="2"/>
            <a:r>
              <a:rPr lang="nl-NL" dirty="0" smtClean="0"/>
              <a:t>Pas op dat je niet ongeduldig wordt of gaat schreeuwen </a:t>
            </a:r>
            <a:r>
              <a:rPr lang="nl-NL" dirty="0"/>
              <a:t>om iets gedaan te krijgen</a:t>
            </a:r>
          </a:p>
          <a:p>
            <a:pPr lvl="1"/>
            <a:r>
              <a:rPr lang="nl-NL" dirty="0" smtClean="0"/>
              <a:t>Bewust onbekwaam</a:t>
            </a:r>
          </a:p>
          <a:p>
            <a:pPr lvl="2"/>
            <a:r>
              <a:rPr lang="nl-NL" dirty="0" smtClean="0"/>
              <a:t>Coach de medewerker</a:t>
            </a:r>
          </a:p>
          <a:p>
            <a:pPr lvl="2"/>
            <a:r>
              <a:rPr lang="nl-NL" dirty="0" smtClean="0"/>
              <a:t>Pas op dat je de medewerker niet betuttelt </a:t>
            </a:r>
            <a:r>
              <a:rPr lang="nl-NL" dirty="0"/>
              <a:t>of niet serieus </a:t>
            </a:r>
            <a:r>
              <a:rPr lang="nl-NL" dirty="0" smtClean="0"/>
              <a:t>neemt</a:t>
            </a:r>
          </a:p>
          <a:p>
            <a:pPr lvl="2"/>
            <a:r>
              <a:rPr lang="nl-NL" dirty="0" smtClean="0"/>
              <a:t>Geef </a:t>
            </a:r>
            <a:r>
              <a:rPr lang="nl-NL" dirty="0"/>
              <a:t>niet </a:t>
            </a:r>
            <a:r>
              <a:rPr lang="nl-NL" dirty="0" smtClean="0"/>
              <a:t>te veel details</a:t>
            </a:r>
          </a:p>
        </p:txBody>
      </p:sp>
    </p:spTree>
    <p:extLst>
      <p:ext uri="{BB962C8B-B14F-4D97-AF65-F5344CB8AC3E}">
        <p14:creationId xmlns:p14="http://schemas.microsoft.com/office/powerpoint/2010/main" val="1405549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3EE275-57F9-E044-9D2B-2081833EC56A}" type="slidenum">
              <a:rPr lang="nl-NL" smtClean="0"/>
              <a:t>9</a:t>
            </a:fld>
            <a:endParaRPr lang="nl-NL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641564" y="800100"/>
            <a:ext cx="9721850" cy="609398"/>
          </a:xfrm>
        </p:spPr>
        <p:txBody>
          <a:bodyPr/>
          <a:lstStyle/>
          <a:p>
            <a:r>
              <a:rPr lang="nl-NL" dirty="0" smtClean="0"/>
              <a:t>Toepassen van het leerproces (2)</a:t>
            </a:r>
            <a:endParaRPr lang="nl-NL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641564" y="1810655"/>
            <a:ext cx="9370993" cy="3831818"/>
          </a:xfrm>
        </p:spPr>
        <p:txBody>
          <a:bodyPr/>
          <a:lstStyle/>
          <a:p>
            <a:pPr lvl="1"/>
            <a:r>
              <a:rPr lang="nl-NL" dirty="0"/>
              <a:t>B</a:t>
            </a:r>
            <a:r>
              <a:rPr lang="nl-NL" dirty="0" smtClean="0"/>
              <a:t>ewust bekwaam</a:t>
            </a:r>
          </a:p>
          <a:p>
            <a:pPr lvl="2"/>
            <a:r>
              <a:rPr lang="nl-NL" dirty="0" smtClean="0"/>
              <a:t>Deze medewerker kun je om een boodschap sturen</a:t>
            </a:r>
          </a:p>
          <a:p>
            <a:pPr lvl="2"/>
            <a:r>
              <a:rPr lang="nl-NL" dirty="0" smtClean="0"/>
              <a:t>Pas op dat je niet te veel opdrachten geeft, omdat zij de enigen zijn die het kunnen doen</a:t>
            </a:r>
          </a:p>
          <a:p>
            <a:pPr lvl="1"/>
            <a:r>
              <a:rPr lang="nl-NL" dirty="0" smtClean="0"/>
              <a:t>Onbewust bekwaam</a:t>
            </a:r>
          </a:p>
          <a:p>
            <a:pPr lvl="2"/>
            <a:r>
              <a:rPr lang="nl-NL" dirty="0" smtClean="0"/>
              <a:t>Naar deze medewerker heb je geen omkijken meer</a:t>
            </a:r>
          </a:p>
          <a:p>
            <a:pPr lvl="2"/>
            <a:r>
              <a:rPr lang="nl-NL" dirty="0" smtClean="0"/>
              <a:t>Pas op dat je ze zoveel vrijheid geeft dat ze hun betrokkenheid verliezen: ze kunnen hierdoor het idee krijgen dat ze geen leidinggevende meer hebben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503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SSVV kleuren">
      <a:dk1>
        <a:sysClr val="windowText" lastClr="000000"/>
      </a:dk1>
      <a:lt1>
        <a:sysClr val="window" lastClr="FFFFFF"/>
      </a:lt1>
      <a:dk2>
        <a:srgbClr val="00454F"/>
      </a:dk2>
      <a:lt2>
        <a:srgbClr val="E7E6E6"/>
      </a:lt2>
      <a:accent1>
        <a:srgbClr val="00AEC3"/>
      </a:accent1>
      <a:accent2>
        <a:srgbClr val="F06600"/>
      </a:accent2>
      <a:accent3>
        <a:srgbClr val="3FA535"/>
      </a:accent3>
      <a:accent4>
        <a:srgbClr val="85F0FF"/>
      </a:accent4>
      <a:accent5>
        <a:srgbClr val="FFCAA3"/>
      </a:accent5>
      <a:accent6>
        <a:srgbClr val="ADE3A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SVV Powerpoint template_v7" id="{2E678F32-59A8-154E-B316-8F75643783C6}" vid="{C7F95EBF-B4F7-E047-A01A-41C64928820D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SSVV Powerpoint template_v8</Template>
  <TotalTime>2</TotalTime>
  <Words>553</Words>
  <Application>Microsoft Macintosh PowerPoint</Application>
  <PresentationFormat>Breedbeeld</PresentationFormat>
  <Paragraphs>106</Paragraphs>
  <Slides>14</Slides>
  <Notes>13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Office-thema</vt:lpstr>
      <vt:lpstr>Toolbox Communicatie</vt:lpstr>
      <vt:lpstr>Inhoud</vt:lpstr>
      <vt:lpstr>Horen, zien en voelen</vt:lpstr>
      <vt:lpstr>Met wie spreek ik?</vt:lpstr>
      <vt:lpstr>Inlevingsvermogen (1)</vt:lpstr>
      <vt:lpstr>Inlevingsvermogen (2)</vt:lpstr>
      <vt:lpstr>Inlevingsvermogen (3)</vt:lpstr>
      <vt:lpstr>Toepassen van het leerproces (1)</vt:lpstr>
      <vt:lpstr>Toepassen van het leerproces (2)</vt:lpstr>
      <vt:lpstr>Tips</vt:lpstr>
      <vt:lpstr>Wat kunnen we beter doen? </vt:lpstr>
      <vt:lpstr>Wat kun je zelf doen?</vt:lpstr>
      <vt:lpstr>Afspraken maken over gezond werken</vt:lpstr>
      <vt:lpstr>Dankjewel voor het meedenken over dit belangrijke onderwerp!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Toolbox Communicatie</dc:title>
  <dc:creator>Pieter van Hofwegen</dc:creator>
  <cp:lastModifiedBy>Pieter van Hofwegen</cp:lastModifiedBy>
  <cp:revision>1</cp:revision>
  <dcterms:created xsi:type="dcterms:W3CDTF">2018-06-26T13:07:06Z</dcterms:created>
  <dcterms:modified xsi:type="dcterms:W3CDTF">2018-06-26T13:09:14Z</dcterms:modified>
</cp:coreProperties>
</file>