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63"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el Francois" initials="MF"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0" autoAdjust="0"/>
    <p:restoredTop sz="94660"/>
  </p:normalViewPr>
  <p:slideViewPr>
    <p:cSldViewPr snapToGrid="0" showGuides="1">
      <p:cViewPr varScale="1">
        <p:scale>
          <a:sx n="96" d="100"/>
          <a:sy n="96" d="100"/>
        </p:scale>
        <p:origin x="496" y="168"/>
      </p:cViewPr>
      <p:guideLst>
        <p:guide orient="horz" pos="2160"/>
        <p:guide pos="3840"/>
      </p:guideLst>
    </p:cSldViewPr>
  </p:slideViewPr>
  <p:notesTextViewPr>
    <p:cViewPr>
      <p:scale>
        <a:sx n="1" d="1"/>
        <a:sy n="1" d="1"/>
      </p:scale>
      <p:origin x="0" y="0"/>
    </p:cViewPr>
  </p:notesTextViewPr>
  <p:notesViewPr>
    <p:cSldViewPr snapToGrid="0" showGuides="1">
      <p:cViewPr varScale="1">
        <p:scale>
          <a:sx n="99" d="100"/>
          <a:sy n="99" d="100"/>
        </p:scale>
        <p:origin x="2718"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commentAuthors" Target="commentAuthors.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E41D7C-E541-47DE-813F-04643AFD56C3}" type="datetimeFigureOut">
              <a:rPr lang="nl-NL" smtClean="0"/>
              <a:t>26-06-18</a:t>
            </a:fld>
            <a:endParaRPr lang="nl-NL"/>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544E-6722-425E-87F0-94E29670CFCC}" type="slidenum">
              <a:rPr lang="nl-NL" smtClean="0"/>
              <a:t>‹nr.›</a:t>
            </a:fld>
            <a:endParaRPr lang="nl-NL"/>
          </a:p>
        </p:txBody>
      </p:sp>
    </p:spTree>
    <p:extLst>
      <p:ext uri="{BB962C8B-B14F-4D97-AF65-F5344CB8AC3E}">
        <p14:creationId xmlns:p14="http://schemas.microsoft.com/office/powerpoint/2010/main" val="2273117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29C9A6-4C54-FD40-96BB-0F2EE2644A95}" type="datetimeFigureOut">
              <a:rPr lang="nl-NL" smtClean="0"/>
              <a:t>26-06-18</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21C553-3FC2-9448-8C04-3C1756BD35D6}" type="slidenum">
              <a:rPr lang="nl-NL" smtClean="0"/>
              <a:t>‹nr.›</a:t>
            </a:fld>
            <a:endParaRPr lang="nl-NL"/>
          </a:p>
        </p:txBody>
      </p:sp>
    </p:spTree>
    <p:extLst>
      <p:ext uri="{BB962C8B-B14F-4D97-AF65-F5344CB8AC3E}">
        <p14:creationId xmlns:p14="http://schemas.microsoft.com/office/powerpoint/2010/main" val="49514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nl-NL" dirty="0" smtClean="0"/>
              <a:t>Tijdens</a:t>
            </a:r>
            <a:r>
              <a:rPr lang="nl-NL" baseline="0" dirty="0" smtClean="0"/>
              <a:t> het werk kunnen er kleine deeltjes in je ogen belanden. Denk aan </a:t>
            </a:r>
            <a:r>
              <a:rPr lang="nl-NL" dirty="0" smtClean="0"/>
              <a:t>verspanen, slijpen, boren,</a:t>
            </a:r>
            <a:r>
              <a:rPr lang="nl-NL" baseline="0" dirty="0" smtClean="0"/>
              <a:t> </a:t>
            </a:r>
            <a:r>
              <a:rPr lang="nl-NL" dirty="0" smtClean="0"/>
              <a:t>schuren</a:t>
            </a:r>
            <a:r>
              <a:rPr lang="nl-NL" baseline="0" dirty="0" smtClean="0"/>
              <a:t> en </a:t>
            </a:r>
            <a:r>
              <a:rPr lang="nl-NL" dirty="0" smtClean="0"/>
              <a:t>zagen.</a:t>
            </a:r>
            <a:r>
              <a:rPr lang="nl-NL" baseline="0" dirty="0" smtClean="0"/>
              <a:t> Een ander voorbeeld is beschadiging door fel licht tijdens het lassen (lasogen) of van sterke lasers.</a:t>
            </a:r>
            <a:r>
              <a:rPr lang="nl-NL" dirty="0" smtClean="0"/>
              <a:t> Oogincidenten komen</a:t>
            </a:r>
            <a:r>
              <a:rPr lang="nl-NL" baseline="0" dirty="0" smtClean="0"/>
              <a:t> ook voor bij het </a:t>
            </a:r>
            <a:r>
              <a:rPr lang="nl-NL" dirty="0" smtClean="0"/>
              <a:t>opbouwen en afbreken van steigers.</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3</a:t>
            </a:fld>
            <a:endParaRPr lang="nl-NL"/>
          </a:p>
        </p:txBody>
      </p:sp>
    </p:spTree>
    <p:extLst>
      <p:ext uri="{BB962C8B-B14F-4D97-AF65-F5344CB8AC3E}">
        <p14:creationId xmlns:p14="http://schemas.microsoft.com/office/powerpoint/2010/main" val="417175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latin typeface="Futura Bold" panose="00000900000000000000" pitchFamily="2" charset="0"/>
              </a:rPr>
              <a:t>Loop nogmaals de afspraken na ter voorkoming van oogincidenten. Vraag iedereen in de zaal of ze de afspraken kunnen herhalen voordat deze slide op het scherm getoond wordt.</a:t>
            </a:r>
            <a:endParaRPr lang="nl-NL" dirty="0">
              <a:latin typeface="Futura Bold" panose="00000900000000000000" pitchFamily="2" charset="0"/>
            </a:endParaRP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12</a:t>
            </a:fld>
            <a:endParaRPr lang="nl-NL"/>
          </a:p>
        </p:txBody>
      </p:sp>
    </p:spTree>
    <p:extLst>
      <p:ext uri="{BB962C8B-B14F-4D97-AF65-F5344CB8AC3E}">
        <p14:creationId xmlns:p14="http://schemas.microsoft.com/office/powerpoint/2010/main" val="769668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Vraag aan de aanwezigen om hun input. Laat de tips van de werkvloer komen zij weten immers het beste wat voor werkzaamheden zij uitvoeren en met welke problemen zij te maken hebben.</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13</a:t>
            </a:fld>
            <a:endParaRPr lang="nl-NL"/>
          </a:p>
        </p:txBody>
      </p:sp>
    </p:spTree>
    <p:extLst>
      <p:ext uri="{BB962C8B-B14F-4D97-AF65-F5344CB8AC3E}">
        <p14:creationId xmlns:p14="http://schemas.microsoft.com/office/powerpoint/2010/main" val="108556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Tip voor presentator: vraag aan de deelnemers wat ze denken dat ze zelf kunnen doen om oogincidenten te voorkomen.</a:t>
            </a: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14</a:t>
            </a:fld>
            <a:endParaRPr lang="nl-NL"/>
          </a:p>
        </p:txBody>
      </p:sp>
    </p:spTree>
    <p:extLst>
      <p:ext uri="{BB962C8B-B14F-4D97-AF65-F5344CB8AC3E}">
        <p14:creationId xmlns:p14="http://schemas.microsoft.com/office/powerpoint/2010/main" val="1762852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Benadruk</a:t>
            </a:r>
            <a:r>
              <a:rPr lang="nl-NL" u="none" baseline="0" dirty="0" smtClean="0"/>
              <a:t> dat je verwacht dat mensen veilig werken. Maar ook dat je het als een persoonlijke zorg beschouwt dat iedereen weer gezond en veilig naar huis gaat. En dat veilig werken een zaak is van iedereen persoonlijk, het team en het hele bedrijf.</a:t>
            </a: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15</a:t>
            </a:fld>
            <a:endParaRPr lang="nl-NL"/>
          </a:p>
        </p:txBody>
      </p:sp>
    </p:spTree>
    <p:extLst>
      <p:ext uri="{BB962C8B-B14F-4D97-AF65-F5344CB8AC3E}">
        <p14:creationId xmlns:p14="http://schemas.microsoft.com/office/powerpoint/2010/main" val="1778103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16</a:t>
            </a:fld>
            <a:endParaRPr lang="nl-NL"/>
          </a:p>
        </p:txBody>
      </p:sp>
    </p:spTree>
    <p:extLst>
      <p:ext uri="{BB962C8B-B14F-4D97-AF65-F5344CB8AC3E}">
        <p14:creationId xmlns:p14="http://schemas.microsoft.com/office/powerpoint/2010/main" val="263905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Stel deze vragen aan de deelnemers. Geef</a:t>
            </a:r>
            <a:r>
              <a:rPr lang="nl-NL" baseline="0" dirty="0" smtClean="0"/>
              <a:t> ze eerst wat tijd om na te denken en het eventueel eerst voor zichzelf op te schrijven. </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4</a:t>
            </a:fld>
            <a:endParaRPr lang="nl-NL"/>
          </a:p>
        </p:txBody>
      </p:sp>
    </p:spTree>
    <p:extLst>
      <p:ext uri="{BB962C8B-B14F-4D97-AF65-F5344CB8AC3E}">
        <p14:creationId xmlns:p14="http://schemas.microsoft.com/office/powerpoint/2010/main" val="27772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Vertel dat je 6 afspraken wil maken met de deelnemers.</a:t>
            </a:r>
            <a:r>
              <a:rPr lang="nl-NL" baseline="0" dirty="0" smtClean="0"/>
              <a:t> Iedere afspraak wordt op de volgende dia’s toegelicht.</a:t>
            </a:r>
            <a:endParaRPr lang="nl-NL" dirty="0" smtClean="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5</a:t>
            </a:fld>
            <a:endParaRPr lang="nl-NL"/>
          </a:p>
        </p:txBody>
      </p:sp>
    </p:spTree>
    <p:extLst>
      <p:ext uri="{BB962C8B-B14F-4D97-AF65-F5344CB8AC3E}">
        <p14:creationId xmlns:p14="http://schemas.microsoft.com/office/powerpoint/2010/main" val="1818758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Bespreek afspraak 1</a:t>
            </a:r>
            <a:r>
              <a:rPr lang="nl-NL" u="none" dirty="0" smtClean="0"/>
              <a:t>: Draag de juiste veiligheidsbril</a:t>
            </a: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6</a:t>
            </a:fld>
            <a:endParaRPr lang="nl-NL"/>
          </a:p>
        </p:txBody>
      </p:sp>
    </p:spTree>
    <p:extLst>
      <p:ext uri="{BB962C8B-B14F-4D97-AF65-F5344CB8AC3E}">
        <p14:creationId xmlns:p14="http://schemas.microsoft.com/office/powerpoint/2010/main" val="1803303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8789">
              <a:defRPr/>
            </a:pPr>
            <a:r>
              <a:rPr lang="nl-NL" u="none" dirty="0" smtClean="0"/>
              <a:t>Bespreek afspraak 2: Draag een veiligheidsbril zoals het moet </a:t>
            </a:r>
          </a:p>
          <a:p>
            <a:endParaRPr lang="nl-NL" u="non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sz="1200" u="none" dirty="0" smtClean="0"/>
              <a:t>Draag</a:t>
            </a:r>
            <a:r>
              <a:rPr lang="nl-NL" sz="1200" u="none" baseline="0" dirty="0" smtClean="0"/>
              <a:t> de</a:t>
            </a:r>
            <a:r>
              <a:rPr lang="nl-NL" sz="1200" u="none" dirty="0" smtClean="0"/>
              <a:t> bril niet op het puntje van de neus. Dan kun je</a:t>
            </a:r>
            <a:r>
              <a:rPr lang="nl-NL" sz="1200" u="none" baseline="0" dirty="0" smtClean="0"/>
              <a:t> net zo goed geen veiligheidsbril opzetten. Wijs je collega erop als zijn veiligheidsbril niet goed zit.</a:t>
            </a:r>
            <a:endParaRPr lang="nl-NL" sz="1200"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7</a:t>
            </a:fld>
            <a:endParaRPr lang="nl-NL"/>
          </a:p>
        </p:txBody>
      </p:sp>
    </p:spTree>
    <p:extLst>
      <p:ext uri="{BB962C8B-B14F-4D97-AF65-F5344CB8AC3E}">
        <p14:creationId xmlns:p14="http://schemas.microsoft.com/office/powerpoint/2010/main" val="385647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Bespreek afspraak 3: Maak elke dag je veiligheidsbril schoon,</a:t>
            </a:r>
            <a:r>
              <a:rPr lang="nl-NL" u="none" baseline="0" dirty="0" smtClean="0"/>
              <a:t> in ieder geval voor je begint met werken</a:t>
            </a:r>
            <a:r>
              <a:rPr lang="nl-NL" u="none" dirty="0" smtClean="0"/>
              <a:t/>
            </a:r>
            <a:br>
              <a:rPr lang="nl-NL" u="none" dirty="0" smtClean="0"/>
            </a:br>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8</a:t>
            </a:fld>
            <a:endParaRPr lang="nl-NL"/>
          </a:p>
        </p:txBody>
      </p:sp>
    </p:spTree>
    <p:extLst>
      <p:ext uri="{BB962C8B-B14F-4D97-AF65-F5344CB8AC3E}">
        <p14:creationId xmlns:p14="http://schemas.microsoft.com/office/powerpoint/2010/main" val="2047542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8789" rtl="0" eaLnBrk="1" fontAlgn="auto" latinLnBrk="0" hangingPunct="1">
              <a:lnSpc>
                <a:spcPct val="100000"/>
              </a:lnSpc>
              <a:spcBef>
                <a:spcPts val="0"/>
              </a:spcBef>
              <a:spcAft>
                <a:spcPts val="0"/>
              </a:spcAft>
              <a:buClrTx/>
              <a:buSzTx/>
              <a:buFontTx/>
              <a:buNone/>
              <a:tabLst/>
              <a:defRPr/>
            </a:pPr>
            <a:r>
              <a:rPr lang="nl-NL" u="none" dirty="0" smtClean="0"/>
              <a:t>Bespreek </a:t>
            </a:r>
            <a:r>
              <a:rPr lang="nl-NL" dirty="0" smtClean="0"/>
              <a:t>afspraak 4: </a:t>
            </a:r>
            <a:r>
              <a:rPr lang="nl-NL" u="none" dirty="0" smtClean="0"/>
              <a:t>Zet</a:t>
            </a:r>
            <a:r>
              <a:rPr lang="nl-NL" u="none" baseline="0" dirty="0" smtClean="0"/>
              <a:t> je veiligheidsbril veilig af!</a:t>
            </a:r>
            <a:r>
              <a:rPr lang="nl-NL" u="none" dirty="0" smtClean="0"/>
              <a:t/>
            </a:r>
            <a:br>
              <a:rPr lang="nl-NL" u="none" dirty="0" smtClean="0"/>
            </a:br>
            <a:r>
              <a:rPr lang="nl-NL" u="none" dirty="0" smtClean="0"/>
              <a:t/>
            </a:r>
            <a:br>
              <a:rPr lang="nl-NL" u="none" dirty="0" smtClean="0"/>
            </a:br>
            <a:r>
              <a:rPr lang="nl-NL" sz="1200" dirty="0" smtClean="0"/>
              <a:t>Soms komen deeltjes</a:t>
            </a:r>
            <a:r>
              <a:rPr lang="nl-NL" sz="1200" baseline="0" dirty="0" smtClean="0"/>
              <a:t> in het oog tijdens het afzetten van de bril. Deze deeltjes waren </a:t>
            </a:r>
            <a:r>
              <a:rPr lang="nl-NL" sz="1200" dirty="0" smtClean="0"/>
              <a:t>aanwezig aan de binnenzijde van de gelaatsbescherming.</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9</a:t>
            </a:fld>
            <a:endParaRPr lang="nl-NL"/>
          </a:p>
        </p:txBody>
      </p:sp>
    </p:spTree>
    <p:extLst>
      <p:ext uri="{BB962C8B-B14F-4D97-AF65-F5344CB8AC3E}">
        <p14:creationId xmlns:p14="http://schemas.microsoft.com/office/powerpoint/2010/main" val="1954526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u="none" dirty="0" smtClean="0"/>
              <a:t>Bespreek afspraak 5:</a:t>
            </a:r>
            <a:r>
              <a:rPr lang="nl-NL" u="none" baseline="0" dirty="0" smtClean="0"/>
              <a:t> Zorg voor een schone werkomgeving</a:t>
            </a:r>
            <a:br>
              <a:rPr lang="nl-NL" u="none" baseline="0" dirty="0" smtClean="0"/>
            </a:br>
            <a:r>
              <a:rPr lang="nl-NL" u="none" baseline="0" dirty="0" smtClean="0"/>
              <a:t/>
            </a:r>
            <a:br>
              <a:rPr lang="nl-NL" u="none" baseline="0" dirty="0" smtClean="0"/>
            </a:br>
            <a:r>
              <a:rPr lang="nl-NL" u="none" dirty="0" smtClean="0"/>
              <a:t>Benadruk dat het</a:t>
            </a:r>
            <a:r>
              <a:rPr lang="nl-NL" u="none" baseline="0" dirty="0" smtClean="0"/>
              <a:t> belangrijk is dat medewerkers meedenken over mogelijke verbeteringen. </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10</a:t>
            </a:fld>
            <a:endParaRPr lang="nl-NL"/>
          </a:p>
        </p:txBody>
      </p:sp>
    </p:spTree>
    <p:extLst>
      <p:ext uri="{BB962C8B-B14F-4D97-AF65-F5344CB8AC3E}">
        <p14:creationId xmlns:p14="http://schemas.microsoft.com/office/powerpoint/2010/main" val="93029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18789">
              <a:defRPr/>
            </a:pPr>
            <a:r>
              <a:rPr lang="nl-NL" u="none" dirty="0" smtClean="0"/>
              <a:t>Bespreek afspraak 6: Toch iets in je oog? Spoel je ogen onmiddellijk met water!</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11</a:t>
            </a:fld>
            <a:endParaRPr lang="nl-NL"/>
          </a:p>
        </p:txBody>
      </p:sp>
    </p:spTree>
    <p:extLst>
      <p:ext uri="{BB962C8B-B14F-4D97-AF65-F5344CB8AC3E}">
        <p14:creationId xmlns:p14="http://schemas.microsoft.com/office/powerpoint/2010/main" val="1626257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Master" Target="../slideMasters/slideMaster1.xml"/><Relationship Id="rId2" Type="http://schemas.openxmlformats.org/officeDocument/2006/relationships/image" Target="../media/image1.w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grpSp>
        <p:nvGrpSpPr>
          <p:cNvPr id="24" name="Groep 23">
            <a:extLst>
              <a:ext uri="{FF2B5EF4-FFF2-40B4-BE49-F238E27FC236}">
                <a16:creationId xmlns:a16="http://schemas.microsoft.com/office/drawing/2014/main" xmlns="" id="{82799EF1-239D-4172-945E-7DF4EF1E50D4}"/>
              </a:ext>
            </a:extLst>
          </p:cNvPr>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xmlns="" id="{7BA6918E-8AA4-414E-A48C-716BC454EB97}"/>
                </a:ext>
              </a:extLst>
            </p:cNvPr>
            <p:cNvGrpSpPr/>
            <p:nvPr userDrawn="1"/>
          </p:nvGrpSpPr>
          <p:grpSpPr>
            <a:xfrm>
              <a:off x="613537" y="550537"/>
              <a:ext cx="3576627" cy="605459"/>
              <a:chOff x="613537" y="550537"/>
              <a:chExt cx="3576627" cy="605459"/>
            </a:xfrm>
          </p:grpSpPr>
          <p:pic>
            <p:nvPicPr>
              <p:cNvPr id="22" name="Afbeelding 21">
                <a:extLst>
                  <a:ext uri="{FF2B5EF4-FFF2-40B4-BE49-F238E27FC236}">
                    <a16:creationId xmlns:a16="http://schemas.microsoft.com/office/drawing/2014/main" xmlns="" id="{96D958E7-0EA4-45F7-B042-4261F6969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3537" y="550537"/>
                <a:ext cx="1589564" cy="589534"/>
              </a:xfrm>
              <a:prstGeom prst="rect">
                <a:avLst/>
              </a:prstGeom>
            </p:spPr>
          </p:pic>
          <p:pic>
            <p:nvPicPr>
              <p:cNvPr id="23" name="Afbeelding 22">
                <a:extLst>
                  <a:ext uri="{FF2B5EF4-FFF2-40B4-BE49-F238E27FC236}">
                    <a16:creationId xmlns:a16="http://schemas.microsoft.com/office/drawing/2014/main" xmlns="" id="{C7FEA1FE-0D59-4F3D-93EE-0F6D9A97B9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38506" y="1010235"/>
                <a:ext cx="1751658" cy="145761"/>
              </a:xfrm>
              <a:prstGeom prst="rect">
                <a:avLst/>
              </a:prstGeom>
            </p:spPr>
          </p:pic>
        </p:grpSp>
      </p:grpSp>
      <p:sp>
        <p:nvSpPr>
          <p:cNvPr id="2" name="Title 1"/>
          <p:cNvSpPr>
            <a:spLocks noGrp="1"/>
          </p:cNvSpPr>
          <p:nvPr userDrawn="1">
            <p:ph type="ctrTitle"/>
          </p:nvPr>
        </p:nvSpPr>
        <p:spPr>
          <a:xfrm>
            <a:off x="657225" y="4483342"/>
            <a:ext cx="9144000" cy="609398"/>
          </a:xfrm>
        </p:spPr>
        <p:txBody>
          <a:bodyPr lIns="0" rIns="0" anchor="t" anchorCtr="0"/>
          <a:lstStyle>
            <a:lvl1pPr algn="l">
              <a:defRPr sz="4400" b="1" i="0">
                <a:solidFill>
                  <a:schemeClr val="tx2"/>
                </a:solidFill>
                <a:latin typeface="Calibri" panose="020F0502020204030204" pitchFamily="34" charset="0"/>
                <a:cs typeface="Calibri" panose="020F0502020204030204" pitchFamily="34" charset="0"/>
              </a:defRPr>
            </a:lvl1pPr>
          </a:lstStyle>
          <a:p>
            <a:r>
              <a:rPr lang="en-US" smtClean="0"/>
              <a:t>Titelstijl van model bewerken</a:t>
            </a:r>
            <a:endParaRPr lang="nl-NL" dirty="0"/>
          </a:p>
        </p:txBody>
      </p:sp>
      <p:sp>
        <p:nvSpPr>
          <p:cNvPr id="3" name="Subtitle 2"/>
          <p:cNvSpPr>
            <a:spLocks noGrp="1"/>
          </p:cNvSpPr>
          <p:nvPr userDrawn="1">
            <p:ph type="subTitle" idx="1"/>
          </p:nvPr>
        </p:nvSpPr>
        <p:spPr>
          <a:xfrm>
            <a:off x="657225" y="5036044"/>
            <a:ext cx="9144000" cy="430887"/>
          </a:xfrm>
        </p:spPr>
        <p:txBody>
          <a:bodyPr/>
          <a:lstStyle>
            <a:lvl1pPr marL="0" indent="0" algn="l">
              <a:buNone/>
              <a:defRPr sz="28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Klik om de ondertitelstijl van het model te bewerken</a:t>
            </a:r>
            <a:endParaRPr lang="nl-NL" dirty="0"/>
          </a:p>
        </p:txBody>
      </p:sp>
      <p:sp>
        <p:nvSpPr>
          <p:cNvPr id="5" name="Footer Placeholder 4"/>
          <p:cNvSpPr>
            <a:spLocks noGrp="1"/>
          </p:cNvSpPr>
          <p:nvPr userDrawn="1">
            <p:ph type="ftr" sz="quarter" idx="11"/>
          </p:nvPr>
        </p:nvSpPr>
        <p:spPr/>
        <p:txBody>
          <a:bodyPr/>
          <a:lstStyle/>
          <a:p>
            <a:endParaRPr lang="nl-NL"/>
          </a:p>
        </p:txBody>
      </p:sp>
      <p:sp>
        <p:nvSpPr>
          <p:cNvPr id="6" name="Slide Number Placeholder 5"/>
          <p:cNvSpPr>
            <a:spLocks noGrp="1"/>
          </p:cNvSpPr>
          <p:nvPr userDrawn="1">
            <p:ph type="sldNum" sz="quarter" idx="12"/>
          </p:nvPr>
        </p:nvSpPr>
        <p:spPr/>
        <p:txBody>
          <a:bodyPr/>
          <a:lstStyle/>
          <a:p>
            <a:fld id="{AD6BCF77-3B20-4D4A-83E1-E3DF06597599}" type="slidenum">
              <a:rPr lang="nl-NL" smtClean="0"/>
              <a:t>‹nr.›</a:t>
            </a:fld>
            <a:endParaRPr lang="nl-NL"/>
          </a:p>
        </p:txBody>
      </p:sp>
    </p:spTree>
    <p:extLst>
      <p:ext uri="{BB962C8B-B14F-4D97-AF65-F5344CB8AC3E}">
        <p14:creationId xmlns:p14="http://schemas.microsoft.com/office/powerpoint/2010/main" val="113601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Vertical Text Placeholder 2"/>
          <p:cNvSpPr>
            <a:spLocks noGrp="1"/>
          </p:cNvSpPr>
          <p:nvPr>
            <p:ph type="body" orient="vert" idx="1"/>
          </p:nvPr>
        </p:nvSpPr>
        <p:spPr>
          <a:xfrm>
            <a:off x="1641564" y="1810655"/>
            <a:ext cx="9721850" cy="2231380"/>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F9559106-6C03-A74F-81B8-727664F56C1E}"/>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C489E94-A967-644F-97CE-483C6013C32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05C3CF77-2F8A-4541-A38B-B13647FF958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B96C4732-A0A2-6F41-8BE6-691F7E49613E}"/>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8971B753-8F85-4441-91E5-BBADD4D231FD}"/>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6294134E-729B-C34F-B1C5-F4EA6F5302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D9D94092-FD33-CE47-92B6-6508DF98AF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547063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800099"/>
            <a:ext cx="2628900" cy="5376863"/>
          </a:xfrm>
        </p:spPr>
        <p:txBody>
          <a:bodyPr vert="eaVert"/>
          <a:lstStyle/>
          <a:p>
            <a:r>
              <a:rPr lang="en-US" smtClean="0"/>
              <a:t>Titelstijl van model bewerken</a:t>
            </a:r>
            <a:endParaRPr lang="nl-NL"/>
          </a:p>
        </p:txBody>
      </p:sp>
      <p:sp>
        <p:nvSpPr>
          <p:cNvPr id="3" name="Vertical Text Placeholder 2"/>
          <p:cNvSpPr>
            <a:spLocks noGrp="1"/>
          </p:cNvSpPr>
          <p:nvPr>
            <p:ph type="body" orient="vert" idx="1"/>
          </p:nvPr>
        </p:nvSpPr>
        <p:spPr>
          <a:xfrm>
            <a:off x="1631950" y="800099"/>
            <a:ext cx="6940550" cy="5376863"/>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F5BBE2B6-FDF2-8F48-BF14-B48B032B553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F9651E8-1E2A-A949-B4C9-F9F4ACBEF595}"/>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75ABDE05-5144-C343-9FEC-3BB17858D038}"/>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F9A3C393-72AF-F044-A6B0-9E62008DB12C}"/>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D2F90AF3-B0E0-0643-9FDF-79A362C68B5A}"/>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2BBCC0DA-9467-F549-B080-1E3058DA85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A1C6E536-EF30-ED4D-B6AF-DCEEF2A2E4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7225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Content Placeholder 2"/>
          <p:cNvSpPr>
            <a:spLocks noGrp="1"/>
          </p:cNvSpPr>
          <p:nvPr>
            <p:ph idx="1" hasCustomPrompt="1"/>
          </p:nvPr>
        </p:nvSpPr>
        <p:spPr>
          <a:xfrm>
            <a:off x="1641564" y="1810655"/>
            <a:ext cx="9721850" cy="2231380"/>
          </a:xfrm>
        </p:spPr>
        <p:txBody>
          <a:bodyPr/>
          <a:lstStyle>
            <a:lvl2pPr marL="288000" indent="-288000">
              <a:buSzPct val="70000"/>
              <a:buFontTx/>
              <a:buBlip>
                <a:blip r:embed="rId2"/>
              </a:buBlip>
              <a:defRPr sz="2800"/>
            </a:lvl2pPr>
            <a:lvl3pPr marL="576000" indent="-288000">
              <a:buSzPct val="70000"/>
              <a:buFontTx/>
              <a:buBlip>
                <a:blip r:embed="rId2"/>
              </a:buBlip>
              <a:defRPr sz="2400"/>
            </a:lvl3pPr>
            <a:lvl4pPr>
              <a:defRPr sz="20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BE6EB81A-559D-AC45-B9B2-DF26F5C13DD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C276DFD9-E61D-6046-A0F0-BFDFF03469C7}"/>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20333AF3-F9A9-7641-A571-B84DE63EAD31}"/>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3DE09CC8-1104-4148-8865-3BC6C65B815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23A3C4FD-0A3C-334A-89A2-F642AEB92885}"/>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380F03E8-53CD-B04D-A0D0-B33CC94CFA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69D9160E-15DD-5C46-B81B-A75578B5A01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281194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Titelstijl van model bewerken</a:t>
            </a:r>
            <a:endParaRPr lang="nl-N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Klik om de tekststijl van het model te bewerken</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5C652AD7-225B-C548-9249-8D5129F38AB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C8CFAE6-2FD0-524E-A122-92CB20568DF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D7659534-2B00-934B-A4B4-C5DC67E819B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2C217A96-58E1-874C-BE4E-F9E6AFC0D5F4}"/>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4C2F4395-CEBF-874A-8EFE-29DCA2307091}"/>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306C8E77-D7D4-CD4C-8BB2-D4B9FD0D4B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FA9D1F80-40BE-244F-9AE4-D8BC49707D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38600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Content Placeholder 2"/>
          <p:cNvSpPr>
            <a:spLocks noGrp="1"/>
          </p:cNvSpPr>
          <p:nvPr>
            <p:ph sz="half" idx="1"/>
          </p:nvPr>
        </p:nvSpPr>
        <p:spPr>
          <a:xfrm>
            <a:off x="1636395" y="1825625"/>
            <a:ext cx="4680000" cy="4351338"/>
          </a:xfrm>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4" name="Content Placeholder 3"/>
          <p:cNvSpPr>
            <a:spLocks noGrp="1"/>
          </p:cNvSpPr>
          <p:nvPr>
            <p:ph sz="half" idx="2"/>
          </p:nvPr>
        </p:nvSpPr>
        <p:spPr>
          <a:xfrm>
            <a:off x="6683414" y="1825625"/>
            <a:ext cx="4680000" cy="4351338"/>
          </a:xfrm>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9265A781-3355-FA4C-B301-F4B878BAA73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5210E5BA-B60E-424C-8D3B-21FCCF3D34CF}"/>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F15F9164-F27A-D445-B54F-4C893DC971A9}"/>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C6C4C334-F339-7745-812F-84FC66358903}"/>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7CB7A607-8468-194F-B5DD-05E3A475F85F}"/>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8514B7DA-44FA-124E-804F-4E9EB0308A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E02856A4-6001-A147-BAF3-6A0F2B32A9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189530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AD6BCF77-3B20-4D4A-83E1-E3DF06597599}" type="slidenum">
              <a:rPr lang="nl-NL" smtClean="0"/>
              <a:t>‹nr.›</a:t>
            </a:fld>
            <a:endParaRPr lang="nl-NL"/>
          </a:p>
        </p:txBody>
      </p:sp>
      <p:sp>
        <p:nvSpPr>
          <p:cNvPr id="6" name="Isosceles Triangle 10">
            <a:extLst>
              <a:ext uri="{FF2B5EF4-FFF2-40B4-BE49-F238E27FC236}">
                <a16:creationId xmlns:a16="http://schemas.microsoft.com/office/drawing/2014/main" xmlns="" id="{A792A0C6-D74B-EC45-8F0D-73D073B824A4}"/>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7" name="Group 13">
            <a:extLst>
              <a:ext uri="{FF2B5EF4-FFF2-40B4-BE49-F238E27FC236}">
                <a16:creationId xmlns:a16="http://schemas.microsoft.com/office/drawing/2014/main" xmlns="" id="{7C101F8A-794B-3F41-AC8D-9262434BEB9C}"/>
              </a:ext>
            </a:extLst>
          </p:cNvPr>
          <p:cNvGrpSpPr/>
          <p:nvPr userDrawn="1"/>
        </p:nvGrpSpPr>
        <p:grpSpPr>
          <a:xfrm>
            <a:off x="8401513" y="4302034"/>
            <a:ext cx="3793751" cy="2555965"/>
            <a:chOff x="7193280" y="4302034"/>
            <a:chExt cx="3793751" cy="2555965"/>
          </a:xfrm>
        </p:grpSpPr>
        <p:sp>
          <p:nvSpPr>
            <p:cNvPr id="8" name="Isosceles Triangle 11">
              <a:extLst>
                <a:ext uri="{FF2B5EF4-FFF2-40B4-BE49-F238E27FC236}">
                  <a16:creationId xmlns:a16="http://schemas.microsoft.com/office/drawing/2014/main" xmlns="" id="{4F699FD5-187E-CC4E-AD8F-ACD70421AFD2}"/>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Isosceles Triangle 12">
              <a:extLst>
                <a:ext uri="{FF2B5EF4-FFF2-40B4-BE49-F238E27FC236}">
                  <a16:creationId xmlns:a16="http://schemas.microsoft.com/office/drawing/2014/main" xmlns="" id="{BD8E89B0-A4FE-8747-87D1-8D5000A57216}"/>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0" name="Groep 9">
            <a:extLst>
              <a:ext uri="{FF2B5EF4-FFF2-40B4-BE49-F238E27FC236}">
                <a16:creationId xmlns:a16="http://schemas.microsoft.com/office/drawing/2014/main" xmlns="" id="{B4D0C240-FB9C-CF4E-AE1B-70EFE094D23D}"/>
              </a:ext>
            </a:extLst>
          </p:cNvPr>
          <p:cNvGrpSpPr/>
          <p:nvPr userDrawn="1"/>
        </p:nvGrpSpPr>
        <p:grpSpPr>
          <a:xfrm>
            <a:off x="286567" y="6271611"/>
            <a:ext cx="3088822" cy="376842"/>
            <a:chOff x="286567" y="6271611"/>
            <a:chExt cx="3088822" cy="376842"/>
          </a:xfrm>
        </p:grpSpPr>
        <p:pic>
          <p:nvPicPr>
            <p:cNvPr id="11" name="Afbeelding 10">
              <a:extLst>
                <a:ext uri="{FF2B5EF4-FFF2-40B4-BE49-F238E27FC236}">
                  <a16:creationId xmlns:a16="http://schemas.microsoft.com/office/drawing/2014/main" xmlns="" id="{C21F0DA2-0554-2646-8783-5393C82B87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2" name="Afbeelding 11">
              <a:extLst>
                <a:ext uri="{FF2B5EF4-FFF2-40B4-BE49-F238E27FC236}">
                  <a16:creationId xmlns:a16="http://schemas.microsoft.com/office/drawing/2014/main" xmlns="" id="{D9202138-1B57-0143-81B5-C8A09A6B42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3324574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AD6BCF77-3B20-4D4A-83E1-E3DF06597599}" type="slidenum">
              <a:rPr lang="nl-NL" smtClean="0"/>
              <a:t>‹nr.›</a:t>
            </a:fld>
            <a:endParaRPr lang="nl-NL"/>
          </a:p>
        </p:txBody>
      </p:sp>
      <p:sp>
        <p:nvSpPr>
          <p:cNvPr id="5" name="Isosceles Triangle 10">
            <a:extLst>
              <a:ext uri="{FF2B5EF4-FFF2-40B4-BE49-F238E27FC236}">
                <a16:creationId xmlns:a16="http://schemas.microsoft.com/office/drawing/2014/main" xmlns="" id="{001BE2C6-287F-3C4B-965C-8838F6FAC4CA}"/>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6" name="Group 13">
            <a:extLst>
              <a:ext uri="{FF2B5EF4-FFF2-40B4-BE49-F238E27FC236}">
                <a16:creationId xmlns:a16="http://schemas.microsoft.com/office/drawing/2014/main" xmlns="" id="{58947396-C089-394D-B7FA-7FB5C78FEC34}"/>
              </a:ext>
            </a:extLst>
          </p:cNvPr>
          <p:cNvGrpSpPr/>
          <p:nvPr userDrawn="1"/>
        </p:nvGrpSpPr>
        <p:grpSpPr>
          <a:xfrm>
            <a:off x="8401513" y="4302034"/>
            <a:ext cx="3793751" cy="2555965"/>
            <a:chOff x="7193280" y="4302034"/>
            <a:chExt cx="3793751" cy="2555965"/>
          </a:xfrm>
        </p:grpSpPr>
        <p:sp>
          <p:nvSpPr>
            <p:cNvPr id="7" name="Isosceles Triangle 11">
              <a:extLst>
                <a:ext uri="{FF2B5EF4-FFF2-40B4-BE49-F238E27FC236}">
                  <a16:creationId xmlns:a16="http://schemas.microsoft.com/office/drawing/2014/main" xmlns="" id="{44130BBD-25F9-C140-A357-5C746B3D2523}"/>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Isosceles Triangle 12">
              <a:extLst>
                <a:ext uri="{FF2B5EF4-FFF2-40B4-BE49-F238E27FC236}">
                  <a16:creationId xmlns:a16="http://schemas.microsoft.com/office/drawing/2014/main" xmlns="" id="{CC8DB686-196D-E04B-AFD2-30AA03FE117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9" name="Groep 8">
            <a:extLst>
              <a:ext uri="{FF2B5EF4-FFF2-40B4-BE49-F238E27FC236}">
                <a16:creationId xmlns:a16="http://schemas.microsoft.com/office/drawing/2014/main" xmlns="" id="{3C6C91EF-DFCB-EB4E-A62F-43083873A3BE}"/>
              </a:ext>
            </a:extLst>
          </p:cNvPr>
          <p:cNvGrpSpPr/>
          <p:nvPr userDrawn="1"/>
        </p:nvGrpSpPr>
        <p:grpSpPr>
          <a:xfrm>
            <a:off x="286567" y="6271611"/>
            <a:ext cx="3088822" cy="376842"/>
            <a:chOff x="286567" y="6271611"/>
            <a:chExt cx="3088822" cy="376842"/>
          </a:xfrm>
        </p:grpSpPr>
        <p:pic>
          <p:nvPicPr>
            <p:cNvPr id="10" name="Afbeelding 9">
              <a:extLst>
                <a:ext uri="{FF2B5EF4-FFF2-40B4-BE49-F238E27FC236}">
                  <a16:creationId xmlns:a16="http://schemas.microsoft.com/office/drawing/2014/main" xmlns="" id="{9DECAF8C-68B1-E244-83EB-31095C0519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1" name="Afbeelding 10">
              <a:extLst>
                <a:ext uri="{FF2B5EF4-FFF2-40B4-BE49-F238E27FC236}">
                  <a16:creationId xmlns:a16="http://schemas.microsoft.com/office/drawing/2014/main" xmlns="" id="{DDC6FE44-54CA-FA45-8019-F3A4B5B18A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697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pic>
        <p:nvPicPr>
          <p:cNvPr id="21" name="Afbeelding 20">
            <a:extLst>
              <a:ext uri="{FF2B5EF4-FFF2-40B4-BE49-F238E27FC236}">
                <a16:creationId xmlns:a16="http://schemas.microsoft.com/office/drawing/2014/main" xmlns="" id="{5090966C-24B3-224E-B227-2E05589FC7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6483" cy="6858001"/>
          </a:xfrm>
          <a:prstGeom prst="rect">
            <a:avLst/>
          </a:prstGeom>
        </p:spPr>
      </p:pic>
      <p:grpSp>
        <p:nvGrpSpPr>
          <p:cNvPr id="17" name="Group 16"/>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5" name="Footer Placeholder 4"/>
          <p:cNvSpPr>
            <a:spLocks noGrp="1"/>
          </p:cNvSpPr>
          <p:nvPr>
            <p:ph type="ftr" sz="quarter" idx="11"/>
          </p:nvPr>
        </p:nvSpPr>
        <p:spPr>
          <a:xfrm>
            <a:off x="4038600" y="6356350"/>
            <a:ext cx="4114800" cy="365125"/>
          </a:xfrm>
        </p:spPr>
        <p:txBody>
          <a:bodyPr/>
          <a:lstStyle/>
          <a:p>
            <a:endParaRPr lang="nl-NL"/>
          </a:p>
        </p:txBody>
      </p:sp>
      <p:sp>
        <p:nvSpPr>
          <p:cNvPr id="6" name="Slide Number Placeholder 5"/>
          <p:cNvSpPr>
            <a:spLocks noGrp="1"/>
          </p:cNvSpPr>
          <p:nvPr>
            <p:ph type="sldNum" sz="quarter" idx="12"/>
          </p:nvPr>
        </p:nvSpPr>
        <p:spPr>
          <a:xfrm>
            <a:off x="9324975" y="6356350"/>
            <a:ext cx="2743200" cy="365125"/>
          </a:xfrm>
        </p:spPr>
        <p:txBody>
          <a:bodyPr/>
          <a:lstStyle/>
          <a:p>
            <a:fld id="{AD6BCF77-3B20-4D4A-83E1-E3DF06597599}" type="slidenum">
              <a:rPr lang="nl-NL" smtClean="0"/>
              <a:t>‹nr.›</a:t>
            </a:fld>
            <a:endParaRPr lang="nl-NL"/>
          </a:p>
        </p:txBody>
      </p:sp>
      <p:sp>
        <p:nvSpPr>
          <p:cNvPr id="8" name="Tekstvak 7"/>
          <p:cNvSpPr txBox="1"/>
          <p:nvPr userDrawn="1"/>
        </p:nvSpPr>
        <p:spPr>
          <a:xfrm>
            <a:off x="541349" y="4373011"/>
            <a:ext cx="7259053" cy="769441"/>
          </a:xfrm>
          <a:prstGeom prst="rect">
            <a:avLst/>
          </a:prstGeom>
          <a:noFill/>
        </p:spPr>
        <p:txBody>
          <a:bodyPr wrap="square" rtlCol="0">
            <a:spAutoFit/>
          </a:bodyPr>
          <a:lstStyle/>
          <a:p>
            <a:r>
              <a:rPr lang="nl-NL" sz="4400" b="1" dirty="0">
                <a:solidFill>
                  <a:schemeClr val="tx2"/>
                </a:solidFill>
              </a:rPr>
              <a:t>Bedankt voor uw aandacht!</a:t>
            </a:r>
          </a:p>
        </p:txBody>
      </p:sp>
      <p:sp>
        <p:nvSpPr>
          <p:cNvPr id="20" name="Tekstvak 19"/>
          <p:cNvSpPr txBox="1"/>
          <p:nvPr userDrawn="1"/>
        </p:nvSpPr>
        <p:spPr>
          <a:xfrm>
            <a:off x="589739" y="4989877"/>
            <a:ext cx="3653518" cy="523220"/>
          </a:xfrm>
          <a:prstGeom prst="rect">
            <a:avLst/>
          </a:prstGeom>
          <a:noFill/>
        </p:spPr>
        <p:txBody>
          <a:bodyPr wrap="square" rtlCol="0">
            <a:spAutoFit/>
          </a:bodyPr>
          <a:lstStyle/>
          <a:p>
            <a:r>
              <a:rPr lang="nl-NL" sz="2800" b="1" dirty="0">
                <a:solidFill>
                  <a:schemeClr val="accent1"/>
                </a:solidFill>
              </a:rPr>
              <a:t>www.ssvv.nl</a:t>
            </a:r>
          </a:p>
        </p:txBody>
      </p:sp>
      <p:pic>
        <p:nvPicPr>
          <p:cNvPr id="14" name="Afbeelding 13">
            <a:extLst>
              <a:ext uri="{FF2B5EF4-FFF2-40B4-BE49-F238E27FC236}">
                <a16:creationId xmlns:a16="http://schemas.microsoft.com/office/drawing/2014/main" xmlns="" id="{96D958E7-0EA4-45F7-B042-4261F69695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3537" y="550537"/>
            <a:ext cx="1589564" cy="589534"/>
          </a:xfrm>
          <a:prstGeom prst="rect">
            <a:avLst/>
          </a:prstGeom>
        </p:spPr>
      </p:pic>
      <p:pic>
        <p:nvPicPr>
          <p:cNvPr id="18" name="Afbeelding 17">
            <a:extLst>
              <a:ext uri="{FF2B5EF4-FFF2-40B4-BE49-F238E27FC236}">
                <a16:creationId xmlns:a16="http://schemas.microsoft.com/office/drawing/2014/main" xmlns="" id="{C7FEA1FE-0D59-4F3D-93EE-0F6D9A97B96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38506" y="1010235"/>
            <a:ext cx="1751658" cy="145761"/>
          </a:xfrm>
          <a:prstGeom prst="rect">
            <a:avLst/>
          </a:prstGeom>
        </p:spPr>
      </p:pic>
    </p:spTree>
    <p:extLst>
      <p:ext uri="{BB962C8B-B14F-4D97-AF65-F5344CB8AC3E}">
        <p14:creationId xmlns:p14="http://schemas.microsoft.com/office/powerpoint/2010/main" val="408706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933450"/>
          </a:xfrm>
        </p:spPr>
        <p:txBody>
          <a:bodyPr anchor="t" anchorCtr="0"/>
          <a:lstStyle>
            <a:lvl1pPr>
              <a:defRPr sz="3200"/>
            </a:lvl1pPr>
          </a:lstStyle>
          <a:p>
            <a:r>
              <a:rPr lang="en-US" smtClean="0"/>
              <a:t>Titelstijl van model bewerken</a:t>
            </a:r>
            <a:endParaRPr lang="nl-NL" dirty="0"/>
          </a:p>
        </p:txBody>
      </p:sp>
      <p:sp>
        <p:nvSpPr>
          <p:cNvPr id="3" name="Content Placeholder 2"/>
          <p:cNvSpPr>
            <a:spLocks noGrp="1"/>
          </p:cNvSpPr>
          <p:nvPr>
            <p:ph idx="1"/>
          </p:nvPr>
        </p:nvSpPr>
        <p:spPr>
          <a:xfrm>
            <a:off x="5183188" y="800101"/>
            <a:ext cx="6172200" cy="50609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4" name="Text Placeholder 3"/>
          <p:cNvSpPr>
            <a:spLocks noGrp="1"/>
          </p:cNvSpPr>
          <p:nvPr>
            <p:ph type="body" sz="half" idx="2"/>
          </p:nvPr>
        </p:nvSpPr>
        <p:spPr>
          <a:xfrm>
            <a:off x="1631950" y="2057400"/>
            <a:ext cx="3397250" cy="430887"/>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C750B755-72A0-1A43-99CB-AA4ED17B69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C42714B0-D20D-B243-9D11-CFB0389B046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B6433C36-40A9-BC4A-8057-EC264E8C62CA}"/>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6435817F-86DE-494A-865B-406097B46F6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9B948ACF-4BC6-594A-90F9-B20657EA151C}"/>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9EE96134-720A-834B-9F5E-EB6C15BBDA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CB8BDF14-970B-6541-8726-B3CAFC3A1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3459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886397"/>
          </a:xfrm>
        </p:spPr>
        <p:txBody>
          <a:bodyPr anchor="t" anchorCtr="0"/>
          <a:lstStyle>
            <a:lvl1pPr>
              <a:defRPr sz="3200"/>
            </a:lvl1pPr>
          </a:lstStyle>
          <a:p>
            <a:r>
              <a:rPr lang="en-US" smtClean="0"/>
              <a:t>Titelstijl van model bewerken</a:t>
            </a:r>
            <a:endParaRPr lang="nl-NL"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Sleep de afbeelding naar de tijdelijke aanduiding of klik op het pictogram als u een afbeelding wilt toevoegen</a:t>
            </a:r>
            <a:endParaRPr lang="nl-NL"/>
          </a:p>
        </p:txBody>
      </p:sp>
      <p:sp>
        <p:nvSpPr>
          <p:cNvPr id="4" name="Text Placeholder 3"/>
          <p:cNvSpPr>
            <a:spLocks noGrp="1"/>
          </p:cNvSpPr>
          <p:nvPr>
            <p:ph type="body" sz="half" idx="2"/>
          </p:nvPr>
        </p:nvSpPr>
        <p:spPr>
          <a:xfrm>
            <a:off x="1631950" y="2057400"/>
            <a:ext cx="342000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98638DC1-FF36-1D4A-B822-22527CDF3F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C3496FCC-0F51-F447-9A31-3CC6C62338F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906E966D-8A39-E24D-8588-0C80DB106BC4}"/>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530B83F1-6108-0D46-BCD0-2F8C9053DB8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6E817D4D-4390-8E41-9AA9-A2907F6D6AB4}"/>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97E573E0-E341-414D-A7FC-8C5E281BBD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87900D63-B232-B54C-A402-4C0CDD0730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42397486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w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1564" y="800100"/>
            <a:ext cx="9721850" cy="609398"/>
          </a:xfrm>
          <a:prstGeom prst="rect">
            <a:avLst/>
          </a:prstGeom>
        </p:spPr>
        <p:txBody>
          <a:bodyPr vert="horz" lIns="36000" tIns="0" rIns="36000" bIns="0" rtlCol="0" anchor="t" anchorCtr="0">
            <a:spAutoFit/>
          </a:bodyPr>
          <a:lstStyle/>
          <a:p>
            <a:r>
              <a:rPr lang="en-US" smtClean="0"/>
              <a:t>Titelstijl van model bewerken</a:t>
            </a:r>
            <a:endParaRPr lang="nl-NL" dirty="0"/>
          </a:p>
        </p:txBody>
      </p:sp>
      <p:sp>
        <p:nvSpPr>
          <p:cNvPr id="3" name="Text Placeholder 2"/>
          <p:cNvSpPr>
            <a:spLocks noGrp="1"/>
          </p:cNvSpPr>
          <p:nvPr>
            <p:ph type="body" idx="1"/>
          </p:nvPr>
        </p:nvSpPr>
        <p:spPr>
          <a:xfrm>
            <a:off x="1641564" y="1810655"/>
            <a:ext cx="9721680" cy="2231380"/>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324975" y="6356350"/>
            <a:ext cx="2743200" cy="365125"/>
          </a:xfrm>
          <a:prstGeom prst="rect">
            <a:avLst/>
          </a:prstGeom>
        </p:spPr>
        <p:txBody>
          <a:bodyPr vert="horz" lIns="91440" tIns="45720" rIns="91440" bIns="45720" rtlCol="0" anchor="ctr"/>
          <a:lstStyle>
            <a:lvl1pPr algn="r">
              <a:defRPr sz="1200" b="1">
                <a:solidFill>
                  <a:schemeClr val="bg1"/>
                </a:solidFill>
              </a:defRPr>
            </a:lvl1pPr>
          </a:lstStyle>
          <a:p>
            <a:fld id="{AD6BCF77-3B20-4D4A-83E1-E3DF06597599}" type="slidenum">
              <a:rPr lang="nl-NL" smtClean="0"/>
              <a:pPr/>
              <a:t>‹nr.›</a:t>
            </a:fld>
            <a:endParaRPr lang="nl-NL" dirty="0"/>
          </a:p>
        </p:txBody>
      </p:sp>
    </p:spTree>
    <p:extLst>
      <p:ext uri="{BB962C8B-B14F-4D97-AF65-F5344CB8AC3E}">
        <p14:creationId xmlns:p14="http://schemas.microsoft.com/office/powerpoint/2010/main" val="4131819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60"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accent1"/>
          </a:solidFill>
          <a:latin typeface="+mn-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2800" kern="1200">
          <a:solidFill>
            <a:schemeClr val="tx1"/>
          </a:solidFill>
          <a:latin typeface="+mn-lt"/>
          <a:ea typeface="+mn-ea"/>
          <a:cs typeface="+mn-cs"/>
        </a:defRPr>
      </a:lvl1pPr>
      <a:lvl2pPr marL="0" indent="-288000" algn="l" defTabSz="914400" rtl="0" eaLnBrk="1" latinLnBrk="0" hangingPunct="1">
        <a:lnSpc>
          <a:spcPct val="100000"/>
        </a:lnSpc>
        <a:spcBef>
          <a:spcPts val="0"/>
        </a:spcBef>
        <a:spcAft>
          <a:spcPts val="600"/>
        </a:spcAft>
        <a:buClr>
          <a:schemeClr val="tx2"/>
        </a:buClr>
        <a:buSzPct val="70000"/>
        <a:buFontTx/>
        <a:buBlip>
          <a:blip r:embed="rId13"/>
        </a:buBlip>
        <a:defRPr sz="2800" kern="1200">
          <a:solidFill>
            <a:schemeClr val="tx1"/>
          </a:solidFill>
          <a:latin typeface="+mn-lt"/>
          <a:ea typeface="+mn-ea"/>
          <a:cs typeface="+mn-cs"/>
        </a:defRPr>
      </a:lvl2pPr>
      <a:lvl3pPr marL="576000" indent="-288000" algn="l" defTabSz="914400" rtl="0" eaLnBrk="1" latinLnBrk="0" hangingPunct="1">
        <a:lnSpc>
          <a:spcPct val="100000"/>
        </a:lnSpc>
        <a:spcBef>
          <a:spcPts val="0"/>
        </a:spcBef>
        <a:spcAft>
          <a:spcPts val="600"/>
        </a:spcAft>
        <a:buClr>
          <a:schemeClr val="tx2"/>
        </a:buClr>
        <a:buSzPct val="70000"/>
        <a:buFontTx/>
        <a:buBlip>
          <a:blip r:embed="rId13"/>
        </a:buBlip>
        <a:defRPr sz="2400" kern="1200">
          <a:solidFill>
            <a:schemeClr val="tx1"/>
          </a:solidFill>
          <a:latin typeface="+mn-lt"/>
          <a:ea typeface="+mn-ea"/>
          <a:cs typeface="+mn-cs"/>
        </a:defRPr>
      </a:lvl3pPr>
      <a:lvl4pPr marL="792000" indent="-216000" algn="l" defTabSz="914400" rtl="0" eaLnBrk="1" latinLnBrk="0" hangingPunct="1">
        <a:lnSpc>
          <a:spcPct val="100000"/>
        </a:lnSpc>
        <a:spcBef>
          <a:spcPts val="0"/>
        </a:spcBef>
        <a:spcAft>
          <a:spcPts val="600"/>
        </a:spcAft>
        <a:buClr>
          <a:schemeClr val="tx2"/>
        </a:buClr>
        <a:buFont typeface="Times New Roman" panose="02020603050405020304" pitchFamily="18" charset="0"/>
        <a:buChar char="›"/>
        <a:defRPr sz="20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028" userDrawn="1">
          <p15:clr>
            <a:srgbClr val="F26B43"/>
          </p15:clr>
        </p15:guide>
        <p15:guide id="2" orient="horz" pos="50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youtu.be/TlBebR-Kir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7224" y="4483342"/>
            <a:ext cx="11128375" cy="609398"/>
          </a:xfrm>
        </p:spPr>
        <p:txBody>
          <a:bodyPr/>
          <a:lstStyle/>
          <a:p>
            <a:r>
              <a:rPr lang="nl-NL" dirty="0" err="1" smtClean="0"/>
              <a:t>Toolbox</a:t>
            </a:r>
            <a:r>
              <a:rPr lang="nl-NL" dirty="0" smtClean="0"/>
              <a:t> Oogincidenten</a:t>
            </a:r>
            <a:endParaRPr lang="nl-NL" dirty="0"/>
          </a:p>
        </p:txBody>
      </p:sp>
      <p:sp>
        <p:nvSpPr>
          <p:cNvPr id="3" name="Subtitle 2"/>
          <p:cNvSpPr>
            <a:spLocks noGrp="1"/>
          </p:cNvSpPr>
          <p:nvPr>
            <p:ph type="subTitle" idx="1"/>
          </p:nvPr>
        </p:nvSpPr>
        <p:spPr/>
        <p:txBody>
          <a:bodyPr/>
          <a:lstStyle/>
          <a:p>
            <a:r>
              <a:rPr lang="nl-NL" dirty="0" smtClean="0"/>
              <a:t>Samen doen we het beter!</a:t>
            </a:r>
            <a:endParaRPr lang="nl-NL" dirty="0"/>
          </a:p>
        </p:txBody>
      </p:sp>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0682" y="45383"/>
            <a:ext cx="6226872" cy="4598735"/>
          </a:xfrm>
          <a:prstGeom prst="rect">
            <a:avLst/>
          </a:prstGeom>
        </p:spPr>
      </p:pic>
    </p:spTree>
    <p:extLst>
      <p:ext uri="{BB962C8B-B14F-4D97-AF65-F5344CB8AC3E}">
        <p14:creationId xmlns:p14="http://schemas.microsoft.com/office/powerpoint/2010/main" val="746761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Afspraak 5: een schone werkomgeving</a:t>
            </a:r>
            <a:endParaRPr lang="nl-NL" dirty="0"/>
          </a:p>
        </p:txBody>
      </p:sp>
      <p:sp>
        <p:nvSpPr>
          <p:cNvPr id="3" name="Content Placeholder 2"/>
          <p:cNvSpPr>
            <a:spLocks noGrp="1"/>
          </p:cNvSpPr>
          <p:nvPr>
            <p:ph idx="1"/>
          </p:nvPr>
        </p:nvSpPr>
        <p:spPr>
          <a:xfrm>
            <a:off x="1641564" y="1810655"/>
            <a:ext cx="9886407" cy="1800493"/>
          </a:xfrm>
        </p:spPr>
        <p:txBody>
          <a:bodyPr/>
          <a:lstStyle/>
          <a:p>
            <a:pPr lvl="1"/>
            <a:r>
              <a:rPr lang="nl-NL" dirty="0"/>
              <a:t>In een schone werkomgeving vinden minder oogincidenten </a:t>
            </a:r>
            <a:r>
              <a:rPr lang="nl-NL" dirty="0" smtClean="0"/>
              <a:t>plaats</a:t>
            </a:r>
            <a:endParaRPr lang="nl-NL" dirty="0"/>
          </a:p>
          <a:p>
            <a:pPr lvl="1"/>
            <a:r>
              <a:rPr lang="nl-NL" dirty="0"/>
              <a:t>Meld het bij je leidinggevende als je vindt dat extra maatregelen kunnen helpen om het vrijkomen van stof </a:t>
            </a:r>
            <a:r>
              <a:rPr lang="nl-NL" dirty="0" smtClean="0"/>
              <a:t>of </a:t>
            </a:r>
            <a:r>
              <a:rPr lang="nl-NL" dirty="0"/>
              <a:t>metaaldeeltjes te beperken</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10</a:t>
            </a:r>
            <a:endParaRPr lang="nl-NL" dirty="0"/>
          </a:p>
        </p:txBody>
      </p:sp>
    </p:spTree>
    <p:extLst>
      <p:ext uri="{BB962C8B-B14F-4D97-AF65-F5344CB8AC3E}">
        <p14:creationId xmlns:p14="http://schemas.microsoft.com/office/powerpoint/2010/main" val="18179621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Afspraak 6: iets in je oog?</a:t>
            </a:r>
            <a:endParaRPr lang="nl-NL" dirty="0"/>
          </a:p>
        </p:txBody>
      </p:sp>
      <p:sp>
        <p:nvSpPr>
          <p:cNvPr id="3" name="Content Placeholder 2"/>
          <p:cNvSpPr>
            <a:spLocks noGrp="1"/>
          </p:cNvSpPr>
          <p:nvPr>
            <p:ph idx="1"/>
          </p:nvPr>
        </p:nvSpPr>
        <p:spPr>
          <a:xfrm>
            <a:off x="1641564" y="1810655"/>
            <a:ext cx="9886407" cy="861774"/>
          </a:xfrm>
        </p:spPr>
        <p:txBody>
          <a:bodyPr/>
          <a:lstStyle/>
          <a:p>
            <a:pPr lvl="1"/>
            <a:r>
              <a:rPr lang="nl-NL" dirty="0" smtClean="0"/>
              <a:t>Spoel </a:t>
            </a:r>
            <a:r>
              <a:rPr lang="nl-NL" dirty="0"/>
              <a:t>je ogen onmiddellijk met water of oogspoelvloeistof en meld het zo snel mogelijk bij je leidinggevende</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11</a:t>
            </a:r>
            <a:endParaRPr lang="nl-NL" dirty="0"/>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8128" y="2654833"/>
            <a:ext cx="2542125" cy="4019180"/>
          </a:xfrm>
          <a:prstGeom prst="rect">
            <a:avLst/>
          </a:prstGeom>
        </p:spPr>
      </p:pic>
    </p:spTree>
    <p:extLst>
      <p:ext uri="{BB962C8B-B14F-4D97-AF65-F5344CB8AC3E}">
        <p14:creationId xmlns:p14="http://schemas.microsoft.com/office/powerpoint/2010/main" val="1828123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Alle afspraken op een rij</a:t>
            </a:r>
            <a:endParaRPr lang="nl-NL" dirty="0"/>
          </a:p>
        </p:txBody>
      </p:sp>
      <p:sp>
        <p:nvSpPr>
          <p:cNvPr id="3" name="Content Placeholder 2"/>
          <p:cNvSpPr>
            <a:spLocks noGrp="1"/>
          </p:cNvSpPr>
          <p:nvPr>
            <p:ph idx="1"/>
          </p:nvPr>
        </p:nvSpPr>
        <p:spPr>
          <a:xfrm>
            <a:off x="1641564" y="1810655"/>
            <a:ext cx="9721850" cy="4216539"/>
          </a:xfrm>
        </p:spPr>
        <p:txBody>
          <a:bodyPr/>
          <a:lstStyle/>
          <a:p>
            <a:pPr marL="514350" indent="-514350">
              <a:buFont typeface="+mj-lt"/>
              <a:buAutoNum type="arabicPeriod"/>
            </a:pPr>
            <a:r>
              <a:rPr lang="nl-NL" dirty="0" smtClean="0"/>
              <a:t>Draag </a:t>
            </a:r>
            <a:r>
              <a:rPr lang="nl-NL" dirty="0"/>
              <a:t>de juiste veiligheidsbril met </a:t>
            </a:r>
            <a:r>
              <a:rPr lang="nl-NL" dirty="0" smtClean="0"/>
              <a:t>zo </a:t>
            </a:r>
            <a:r>
              <a:rPr lang="nl-NL" dirty="0"/>
              <a:t>nodig </a:t>
            </a:r>
            <a:r>
              <a:rPr lang="nl-NL" dirty="0" smtClean="0"/>
              <a:t>een </a:t>
            </a:r>
            <a:r>
              <a:rPr lang="nl-NL" dirty="0"/>
              <a:t>overzetbril en/of </a:t>
            </a:r>
            <a:r>
              <a:rPr lang="nl-NL" dirty="0" smtClean="0"/>
              <a:t>gelaatscherm</a:t>
            </a:r>
          </a:p>
          <a:p>
            <a:pPr marL="514350" indent="-514350">
              <a:buFont typeface="+mj-lt"/>
              <a:buAutoNum type="arabicPeriod"/>
            </a:pPr>
            <a:r>
              <a:rPr lang="nl-NL" dirty="0" smtClean="0"/>
              <a:t>Draag </a:t>
            </a:r>
            <a:r>
              <a:rPr lang="nl-NL" dirty="0"/>
              <a:t>de bril zoals het </a:t>
            </a:r>
            <a:r>
              <a:rPr lang="nl-NL" dirty="0" smtClean="0"/>
              <a:t>moet</a:t>
            </a:r>
          </a:p>
          <a:p>
            <a:pPr marL="514350" indent="-514350">
              <a:buFont typeface="+mj-lt"/>
              <a:buAutoNum type="arabicPeriod"/>
            </a:pPr>
            <a:r>
              <a:rPr lang="nl-NL" dirty="0" smtClean="0"/>
              <a:t>Maak </a:t>
            </a:r>
            <a:r>
              <a:rPr lang="nl-NL" dirty="0"/>
              <a:t>elke dag je veiligheidsbril </a:t>
            </a:r>
            <a:r>
              <a:rPr lang="nl-NL" dirty="0" smtClean="0"/>
              <a:t>schoon</a:t>
            </a:r>
          </a:p>
          <a:p>
            <a:pPr marL="514350" indent="-514350">
              <a:buFont typeface="+mj-lt"/>
              <a:buAutoNum type="arabicPeriod"/>
            </a:pPr>
            <a:r>
              <a:rPr lang="nl-NL" dirty="0" smtClean="0"/>
              <a:t>Zet </a:t>
            </a:r>
            <a:r>
              <a:rPr lang="nl-NL" dirty="0"/>
              <a:t>je veiligheidsbril veilig </a:t>
            </a:r>
            <a:r>
              <a:rPr lang="nl-NL" dirty="0" smtClean="0"/>
              <a:t>af</a:t>
            </a:r>
          </a:p>
          <a:p>
            <a:pPr marL="514350" indent="-514350">
              <a:buFont typeface="+mj-lt"/>
              <a:buAutoNum type="arabicPeriod"/>
            </a:pPr>
            <a:r>
              <a:rPr lang="nl-NL" dirty="0" smtClean="0"/>
              <a:t>Zorg </a:t>
            </a:r>
            <a:r>
              <a:rPr lang="nl-NL" dirty="0"/>
              <a:t>voor een schone </a:t>
            </a:r>
            <a:r>
              <a:rPr lang="nl-NL" dirty="0" smtClean="0"/>
              <a:t>werkomgeving</a:t>
            </a:r>
          </a:p>
          <a:p>
            <a:pPr marL="514350" indent="-514350">
              <a:buFont typeface="+mj-lt"/>
              <a:buAutoNum type="arabicPeriod"/>
            </a:pPr>
            <a:r>
              <a:rPr lang="nl-NL" dirty="0" smtClean="0"/>
              <a:t>Toch </a:t>
            </a:r>
            <a:r>
              <a:rPr lang="nl-NL" dirty="0"/>
              <a:t>iets in je oog? Spoel onmiddellijk met water en meld het bij je leidinggevende</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12</a:t>
            </a:r>
            <a:endParaRPr lang="nl-NL" dirty="0"/>
          </a:p>
        </p:txBody>
      </p:sp>
    </p:spTree>
    <p:extLst>
      <p:ext uri="{BB962C8B-B14F-4D97-AF65-F5344CB8AC3E}">
        <p14:creationId xmlns:p14="http://schemas.microsoft.com/office/powerpoint/2010/main" val="1479275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564" y="800100"/>
            <a:ext cx="9721850" cy="609398"/>
          </a:xfrm>
        </p:spPr>
        <p:txBody>
          <a:bodyPr/>
          <a:lstStyle/>
          <a:p>
            <a:r>
              <a:rPr lang="nl-NL" dirty="0"/>
              <a:t>Wat kunnen we beter doen? </a:t>
            </a:r>
          </a:p>
        </p:txBody>
      </p:sp>
      <p:sp>
        <p:nvSpPr>
          <p:cNvPr id="3" name="Content Placeholder 2"/>
          <p:cNvSpPr>
            <a:spLocks noGrp="1"/>
          </p:cNvSpPr>
          <p:nvPr>
            <p:ph idx="1"/>
          </p:nvPr>
        </p:nvSpPr>
        <p:spPr>
          <a:xfrm>
            <a:off x="1641564" y="1810655"/>
            <a:ext cx="10126366" cy="3554819"/>
          </a:xfrm>
        </p:spPr>
        <p:txBody>
          <a:bodyPr/>
          <a:lstStyle/>
          <a:p>
            <a:r>
              <a:rPr lang="nl-NL" dirty="0"/>
              <a:t>Hebben jullie ideeën over wat we beter kunnen doen?</a:t>
            </a:r>
          </a:p>
          <a:p>
            <a:pPr lvl="1"/>
            <a:r>
              <a:rPr lang="nl-NL" dirty="0"/>
              <a:t>In ons team?</a:t>
            </a:r>
          </a:p>
          <a:p>
            <a:pPr lvl="1"/>
            <a:r>
              <a:rPr lang="nl-NL" dirty="0"/>
              <a:t>Op onze locatie?</a:t>
            </a:r>
          </a:p>
          <a:p>
            <a:pPr lvl="1"/>
            <a:r>
              <a:rPr lang="nl-NL" dirty="0"/>
              <a:t>In ons bedrijf</a:t>
            </a:r>
            <a:r>
              <a:rPr lang="nl-NL" dirty="0" smtClean="0"/>
              <a:t>?</a:t>
            </a:r>
            <a:endParaRPr lang="nl-NL" dirty="0"/>
          </a:p>
          <a:p>
            <a:pPr lvl="1"/>
            <a:endParaRPr lang="nl-NL" dirty="0" smtClean="0"/>
          </a:p>
          <a:p>
            <a:pPr lvl="1"/>
            <a:r>
              <a:rPr lang="nl-NL" dirty="0"/>
              <a:t>Hebben jullie vragen over wat je moet doen als het misgaat?</a:t>
            </a:r>
          </a:p>
          <a:p>
            <a:pPr lvl="1"/>
            <a:r>
              <a:rPr lang="nl-NL" dirty="0"/>
              <a:t>Zijn er in jullie werk zaken die 100% veilig werken onmogelijk maken</a:t>
            </a:r>
            <a:r>
              <a:rPr lang="nl-NL" dirty="0" smtClean="0"/>
              <a:t>?</a:t>
            </a:r>
            <a:endParaRPr lang="nl-NL" dirty="0"/>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13</a:t>
            </a:fld>
            <a:endParaRPr lang="nl-NL"/>
          </a:p>
        </p:txBody>
      </p:sp>
    </p:spTree>
    <p:extLst>
      <p:ext uri="{BB962C8B-B14F-4D97-AF65-F5344CB8AC3E}">
        <p14:creationId xmlns:p14="http://schemas.microsoft.com/office/powerpoint/2010/main" val="15205071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kun je zelf doen?</a:t>
            </a:r>
          </a:p>
        </p:txBody>
      </p:sp>
      <p:sp>
        <p:nvSpPr>
          <p:cNvPr id="5" name="Tijdelijke aanduiding voor dianummer 4"/>
          <p:cNvSpPr>
            <a:spLocks noGrp="1"/>
          </p:cNvSpPr>
          <p:nvPr>
            <p:ph type="sldNum" sz="quarter" idx="12"/>
          </p:nvPr>
        </p:nvSpPr>
        <p:spPr/>
        <p:txBody>
          <a:bodyPr/>
          <a:lstStyle/>
          <a:p>
            <a:fld id="{AD6BCF77-3B20-4D4A-83E1-E3DF06597599}" type="slidenum">
              <a:rPr lang="nl-NL" smtClean="0"/>
              <a:t>14</a:t>
            </a:fld>
            <a:endParaRPr lang="nl-NL"/>
          </a:p>
        </p:txBody>
      </p:sp>
      <p:sp>
        <p:nvSpPr>
          <p:cNvPr id="8" name="Content Placeholder 2"/>
          <p:cNvSpPr>
            <a:spLocks noGrp="1"/>
          </p:cNvSpPr>
          <p:nvPr>
            <p:ph idx="1"/>
          </p:nvPr>
        </p:nvSpPr>
        <p:spPr>
          <a:xfrm>
            <a:off x="1641564" y="1810655"/>
            <a:ext cx="9053650" cy="861774"/>
          </a:xfrm>
        </p:spPr>
        <p:txBody>
          <a:bodyPr/>
          <a:lstStyle/>
          <a:p>
            <a:r>
              <a:rPr lang="nl-NL" dirty="0"/>
              <a:t>Geef voorbeelden van wat </a:t>
            </a:r>
            <a:r>
              <a:rPr lang="nl-NL" dirty="0" smtClean="0"/>
              <a:t>je </a:t>
            </a:r>
            <a:r>
              <a:rPr lang="nl-NL"/>
              <a:t>zelf </a:t>
            </a:r>
            <a:r>
              <a:rPr lang="nl-NL" smtClean="0"/>
              <a:t>kunt </a:t>
            </a:r>
            <a:r>
              <a:rPr lang="nl-NL" dirty="0"/>
              <a:t>doen </a:t>
            </a:r>
            <a:r>
              <a:rPr lang="nl-NL" dirty="0" smtClean="0"/>
              <a:t>om oogincidenten te voorkomen</a:t>
            </a:r>
            <a:endParaRPr lang="nl-NL" dirty="0"/>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3167" y="3689350"/>
            <a:ext cx="3777636" cy="2821971"/>
          </a:xfrm>
          <a:prstGeom prst="rect">
            <a:avLst/>
          </a:prstGeom>
        </p:spPr>
      </p:pic>
    </p:spTree>
    <p:extLst>
      <p:ext uri="{BB962C8B-B14F-4D97-AF65-F5344CB8AC3E}">
        <p14:creationId xmlns:p14="http://schemas.microsoft.com/office/powerpoint/2010/main" val="1294958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Afspraken maken over veilig werken</a:t>
            </a:r>
            <a:endParaRPr lang="nl-NL" dirty="0"/>
          </a:p>
        </p:txBody>
      </p:sp>
      <p:sp>
        <p:nvSpPr>
          <p:cNvPr id="3" name="Content Placeholder 2"/>
          <p:cNvSpPr>
            <a:spLocks noGrp="1"/>
          </p:cNvSpPr>
          <p:nvPr>
            <p:ph idx="1"/>
          </p:nvPr>
        </p:nvSpPr>
        <p:spPr>
          <a:xfrm>
            <a:off x="1641564" y="1810655"/>
            <a:ext cx="9721850" cy="4216539"/>
          </a:xfrm>
        </p:spPr>
        <p:txBody>
          <a:bodyPr/>
          <a:lstStyle/>
          <a:p>
            <a:pPr lvl="1"/>
            <a:r>
              <a:rPr lang="nl-NL" dirty="0"/>
              <a:t>Met jezelf: wat ga je er zelf aan doen?</a:t>
            </a:r>
          </a:p>
          <a:p>
            <a:pPr lvl="1"/>
            <a:r>
              <a:rPr lang="nl-NL" dirty="0"/>
              <a:t>Met elkaar: </a:t>
            </a:r>
            <a:r>
              <a:rPr lang="nl-NL" dirty="0" smtClean="0"/>
              <a:t>help </a:t>
            </a:r>
            <a:r>
              <a:rPr lang="nl-NL" dirty="0"/>
              <a:t>elkaar om op de juiste manier te werken!</a:t>
            </a:r>
          </a:p>
          <a:p>
            <a:pPr lvl="1"/>
            <a:r>
              <a:rPr lang="nl-NL" dirty="0"/>
              <a:t>Op de locatie: </a:t>
            </a:r>
          </a:p>
          <a:p>
            <a:pPr lvl="2"/>
            <a:r>
              <a:rPr lang="nl-NL" dirty="0" smtClean="0"/>
              <a:t>Praat </a:t>
            </a:r>
            <a:r>
              <a:rPr lang="nl-NL" dirty="0"/>
              <a:t>in elk werkoverleg over </a:t>
            </a:r>
            <a:r>
              <a:rPr lang="nl-NL" dirty="0" smtClean="0"/>
              <a:t>het voorkomen van oogincidenten</a:t>
            </a:r>
            <a:endParaRPr lang="nl-NL" dirty="0"/>
          </a:p>
          <a:p>
            <a:pPr lvl="2"/>
            <a:r>
              <a:rPr lang="nl-NL" dirty="0" smtClean="0"/>
              <a:t>Verzamel </a:t>
            </a:r>
            <a:r>
              <a:rPr lang="nl-NL" dirty="0"/>
              <a:t>voorbeelden van wat goed gaat en wat minder goed gaat </a:t>
            </a:r>
          </a:p>
          <a:p>
            <a:pPr lvl="1"/>
            <a:r>
              <a:rPr lang="nl-NL" dirty="0"/>
              <a:t>In het bedrijf: vraag </a:t>
            </a:r>
            <a:r>
              <a:rPr lang="nl-NL" dirty="0" smtClean="0"/>
              <a:t>om beschermende maatregelen, informatie en training</a:t>
            </a:r>
          </a:p>
          <a:p>
            <a:pPr lvl="1"/>
            <a:r>
              <a:rPr lang="nl-NL" dirty="0" smtClean="0"/>
              <a:t>We </a:t>
            </a:r>
            <a:r>
              <a:rPr lang="nl-NL" dirty="0"/>
              <a:t>maken een nieuwe afspraak om </a:t>
            </a:r>
            <a:r>
              <a:rPr lang="nl-NL" dirty="0" smtClean="0"/>
              <a:t>het </a:t>
            </a:r>
            <a:r>
              <a:rPr lang="nl-NL" dirty="0"/>
              <a:t>resultaat van onze afspraken </a:t>
            </a:r>
            <a:r>
              <a:rPr lang="nl-NL" dirty="0" smtClean="0"/>
              <a:t>te bespreken. </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15</a:t>
            </a:r>
            <a:endParaRPr lang="nl-NL" dirty="0"/>
          </a:p>
        </p:txBody>
      </p:sp>
    </p:spTree>
    <p:extLst>
      <p:ext uri="{BB962C8B-B14F-4D97-AF65-F5344CB8AC3E}">
        <p14:creationId xmlns:p14="http://schemas.microsoft.com/office/powerpoint/2010/main" val="1578615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41070" y="2327077"/>
            <a:ext cx="10515600" cy="1661993"/>
          </a:xfrm>
        </p:spPr>
        <p:txBody>
          <a:bodyPr/>
          <a:lstStyle/>
          <a:p>
            <a:r>
              <a:rPr lang="nl-NL" dirty="0" smtClean="0">
                <a:solidFill>
                  <a:srgbClr val="01AEC3"/>
                </a:solidFill>
              </a:rPr>
              <a:t>Dankjewel voor </a:t>
            </a:r>
            <a:r>
              <a:rPr lang="nl-NL" dirty="0">
                <a:solidFill>
                  <a:srgbClr val="01AEC3"/>
                </a:solidFill>
              </a:rPr>
              <a:t>het meedenken over dit belangrijke onderwerp!</a:t>
            </a:r>
          </a:p>
        </p:txBody>
      </p:sp>
      <p:sp>
        <p:nvSpPr>
          <p:cNvPr id="5" name="Tijdelijke aanduiding voor tekst 4"/>
          <p:cNvSpPr>
            <a:spLocks noGrp="1"/>
          </p:cNvSpPr>
          <p:nvPr>
            <p:ph type="body" idx="1"/>
          </p:nvPr>
        </p:nvSpPr>
        <p:spPr>
          <a:xfrm>
            <a:off x="941070" y="4229100"/>
            <a:ext cx="10515600" cy="630767"/>
          </a:xfrm>
        </p:spPr>
        <p:txBody>
          <a:bodyPr/>
          <a:lstStyle/>
          <a:p>
            <a:r>
              <a:rPr lang="nl-NL" sz="2800" b="1" dirty="0" smtClean="0">
                <a:solidFill>
                  <a:srgbClr val="00454F"/>
                </a:solidFill>
              </a:rPr>
              <a:t>Samen </a:t>
            </a:r>
            <a:r>
              <a:rPr lang="nl-NL" sz="2800" b="1" dirty="0">
                <a:solidFill>
                  <a:srgbClr val="00454F"/>
                </a:solidFill>
              </a:rPr>
              <a:t>doen we het beter!</a:t>
            </a:r>
          </a:p>
          <a:p>
            <a:r>
              <a:rPr lang="nl-NL" dirty="0">
                <a:hlinkClick r:id="rId3"/>
              </a:rPr>
              <a:t/>
            </a:r>
            <a:br>
              <a:rPr lang="nl-NL" dirty="0">
                <a:hlinkClick r:id="rId3"/>
              </a:rPr>
            </a:br>
            <a:endParaRPr lang="nl-NL" dirty="0"/>
          </a:p>
        </p:txBody>
      </p:sp>
      <p:sp>
        <p:nvSpPr>
          <p:cNvPr id="3" name="Tijdelijke aanduiding voor dianummer 2"/>
          <p:cNvSpPr>
            <a:spLocks noGrp="1"/>
          </p:cNvSpPr>
          <p:nvPr>
            <p:ph type="sldNum" sz="quarter" idx="12"/>
          </p:nvPr>
        </p:nvSpPr>
        <p:spPr/>
        <p:txBody>
          <a:bodyPr/>
          <a:lstStyle/>
          <a:p>
            <a:fld id="{AD6BCF77-3B20-4D4A-83E1-E3DF06597599}" type="slidenum">
              <a:rPr lang="nl-NL" smtClean="0"/>
              <a:t>16</a:t>
            </a:fld>
            <a:endParaRPr lang="nl-NL" dirty="0"/>
          </a:p>
        </p:txBody>
      </p:sp>
    </p:spTree>
    <p:extLst>
      <p:ext uri="{BB962C8B-B14F-4D97-AF65-F5344CB8AC3E}">
        <p14:creationId xmlns:p14="http://schemas.microsoft.com/office/powerpoint/2010/main" val="1983196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Inhoud</a:t>
            </a:r>
            <a:endParaRPr lang="nl-NL" dirty="0"/>
          </a:p>
        </p:txBody>
      </p:sp>
      <p:sp>
        <p:nvSpPr>
          <p:cNvPr id="3" name="Content Placeholder 2"/>
          <p:cNvSpPr>
            <a:spLocks noGrp="1"/>
          </p:cNvSpPr>
          <p:nvPr>
            <p:ph idx="1"/>
          </p:nvPr>
        </p:nvSpPr>
        <p:spPr>
          <a:xfrm>
            <a:off x="1641564" y="1810655"/>
            <a:ext cx="10515600" cy="1954381"/>
          </a:xfrm>
        </p:spPr>
        <p:txBody>
          <a:bodyPr/>
          <a:lstStyle/>
          <a:p>
            <a:pPr lvl="1"/>
            <a:r>
              <a:rPr lang="nl-NL" dirty="0"/>
              <a:t>Waar zitten de risico’s?</a:t>
            </a:r>
          </a:p>
          <a:p>
            <a:pPr lvl="1"/>
            <a:r>
              <a:rPr lang="nl-NL" dirty="0" smtClean="0"/>
              <a:t>Zes </a:t>
            </a:r>
            <a:r>
              <a:rPr lang="nl-NL" dirty="0"/>
              <a:t>afspraken</a:t>
            </a:r>
          </a:p>
          <a:p>
            <a:pPr lvl="1"/>
            <a:r>
              <a:rPr lang="nl-NL" dirty="0"/>
              <a:t>Wat kunnen we in ons bedrijf beter doen? </a:t>
            </a:r>
          </a:p>
          <a:p>
            <a:pPr lvl="1"/>
            <a:r>
              <a:rPr lang="nl-NL" dirty="0"/>
              <a:t>Wat kan ieder van ons zelf beter doen?</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2</a:t>
            </a:r>
            <a:endParaRPr lang="nl-NL" dirty="0"/>
          </a:p>
        </p:txBody>
      </p:sp>
    </p:spTree>
    <p:extLst>
      <p:ext uri="{BB962C8B-B14F-4D97-AF65-F5344CB8AC3E}">
        <p14:creationId xmlns:p14="http://schemas.microsoft.com/office/powerpoint/2010/main" val="1264983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6840" y="0"/>
            <a:ext cx="5095160" cy="3853543"/>
          </a:xfrm>
          <a:prstGeom prst="rect">
            <a:avLst/>
          </a:prstGeom>
        </p:spPr>
      </p:pic>
      <p:sp>
        <p:nvSpPr>
          <p:cNvPr id="2" name="Title 1"/>
          <p:cNvSpPr>
            <a:spLocks noGrp="1"/>
          </p:cNvSpPr>
          <p:nvPr>
            <p:ph type="title"/>
          </p:nvPr>
        </p:nvSpPr>
        <p:spPr/>
        <p:txBody>
          <a:bodyPr/>
          <a:lstStyle/>
          <a:p>
            <a:r>
              <a:rPr lang="nl-NL" dirty="0" smtClean="0"/>
              <a:t>Waar zitten de risico’s?</a:t>
            </a:r>
            <a:endParaRPr lang="nl-NL" dirty="0"/>
          </a:p>
        </p:txBody>
      </p:sp>
      <p:sp>
        <p:nvSpPr>
          <p:cNvPr id="3" name="Content Placeholder 2"/>
          <p:cNvSpPr>
            <a:spLocks noGrp="1"/>
          </p:cNvSpPr>
          <p:nvPr>
            <p:ph idx="1"/>
          </p:nvPr>
        </p:nvSpPr>
        <p:spPr>
          <a:xfrm>
            <a:off x="1641564" y="1810655"/>
            <a:ext cx="10515600" cy="2970044"/>
          </a:xfrm>
        </p:spPr>
        <p:txBody>
          <a:bodyPr/>
          <a:lstStyle/>
          <a:p>
            <a:pPr lvl="1"/>
            <a:r>
              <a:rPr lang="nl-NL" dirty="0"/>
              <a:t>Metaaldeeltjes </a:t>
            </a:r>
          </a:p>
          <a:p>
            <a:pPr lvl="1"/>
            <a:r>
              <a:rPr lang="nl-NL" dirty="0"/>
              <a:t>Houtdeeltjes </a:t>
            </a:r>
          </a:p>
          <a:p>
            <a:pPr lvl="1"/>
            <a:r>
              <a:rPr lang="nl-NL" dirty="0"/>
              <a:t>Verf</a:t>
            </a:r>
          </a:p>
          <a:p>
            <a:pPr lvl="1"/>
            <a:r>
              <a:rPr lang="nl-NL" dirty="0"/>
              <a:t>Glassplinters</a:t>
            </a:r>
          </a:p>
          <a:p>
            <a:pPr lvl="1"/>
            <a:r>
              <a:rPr lang="nl-NL" dirty="0"/>
              <a:t>Lassen en lasers</a:t>
            </a:r>
          </a:p>
          <a:p>
            <a:pPr lvl="1"/>
            <a:r>
              <a:rPr lang="nl-NL" dirty="0"/>
              <a:t>Opbouwen en afbreken van </a:t>
            </a:r>
            <a:r>
              <a:rPr lang="nl-NL" dirty="0" smtClean="0"/>
              <a:t>steigers</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3</a:t>
            </a:r>
            <a:endParaRPr lang="nl-NL" dirty="0"/>
          </a:p>
        </p:txBody>
      </p:sp>
    </p:spTree>
    <p:extLst>
      <p:ext uri="{BB962C8B-B14F-4D97-AF65-F5344CB8AC3E}">
        <p14:creationId xmlns:p14="http://schemas.microsoft.com/office/powerpoint/2010/main" val="357789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9668" y="3087132"/>
            <a:ext cx="6237940" cy="3054988"/>
          </a:xfrm>
          <a:prstGeom prst="rect">
            <a:avLst/>
          </a:prstGeom>
        </p:spPr>
      </p:pic>
      <p:sp>
        <p:nvSpPr>
          <p:cNvPr id="2" name="Title 1"/>
          <p:cNvSpPr>
            <a:spLocks noGrp="1"/>
          </p:cNvSpPr>
          <p:nvPr>
            <p:ph type="title"/>
          </p:nvPr>
        </p:nvSpPr>
        <p:spPr/>
        <p:txBody>
          <a:bodyPr/>
          <a:lstStyle/>
          <a:p>
            <a:r>
              <a:rPr lang="nl-NL" dirty="0" smtClean="0"/>
              <a:t>Voorbeelden in je werkomgeving</a:t>
            </a:r>
            <a:endParaRPr lang="nl-NL" dirty="0"/>
          </a:p>
        </p:txBody>
      </p:sp>
      <p:sp>
        <p:nvSpPr>
          <p:cNvPr id="3" name="Content Placeholder 2"/>
          <p:cNvSpPr>
            <a:spLocks noGrp="1"/>
          </p:cNvSpPr>
          <p:nvPr>
            <p:ph idx="1"/>
          </p:nvPr>
        </p:nvSpPr>
        <p:spPr>
          <a:xfrm>
            <a:off x="1641564" y="1810655"/>
            <a:ext cx="10515600" cy="1877437"/>
          </a:xfrm>
        </p:spPr>
        <p:txBody>
          <a:bodyPr/>
          <a:lstStyle/>
          <a:p>
            <a:pPr lvl="1"/>
            <a:r>
              <a:rPr lang="nl-NL" dirty="0"/>
              <a:t>Hebben jullie voorbeelden van oogincidenten?</a:t>
            </a:r>
          </a:p>
          <a:p>
            <a:pPr lvl="1"/>
            <a:r>
              <a:rPr lang="nl-NL" dirty="0"/>
              <a:t>Hoe is het op je eigen werkplek? Waar zitten de risico’s?</a:t>
            </a:r>
          </a:p>
          <a:p>
            <a:pPr lvl="1"/>
            <a:r>
              <a:rPr lang="nl-NL" dirty="0"/>
              <a:t>Ken je voorbeelden die hebben geleid tot ziekte of         arbeidsongeschiktheid?</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4</a:t>
            </a:r>
            <a:endParaRPr lang="nl-NL" dirty="0"/>
          </a:p>
        </p:txBody>
      </p:sp>
    </p:spTree>
    <p:extLst>
      <p:ext uri="{BB962C8B-B14F-4D97-AF65-F5344CB8AC3E}">
        <p14:creationId xmlns:p14="http://schemas.microsoft.com/office/powerpoint/2010/main" val="2081298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Zes afspraken</a:t>
            </a:r>
            <a:endParaRPr lang="nl-NL" dirty="0"/>
          </a:p>
        </p:txBody>
      </p:sp>
      <p:sp>
        <p:nvSpPr>
          <p:cNvPr id="3" name="Content Placeholder 2"/>
          <p:cNvSpPr>
            <a:spLocks noGrp="1"/>
          </p:cNvSpPr>
          <p:nvPr>
            <p:ph idx="1"/>
          </p:nvPr>
        </p:nvSpPr>
        <p:spPr>
          <a:xfrm>
            <a:off x="1641564" y="1810655"/>
            <a:ext cx="9721850" cy="4216539"/>
          </a:xfrm>
        </p:spPr>
        <p:txBody>
          <a:bodyPr/>
          <a:lstStyle/>
          <a:p>
            <a:pPr marL="514350" indent="-514350">
              <a:buFont typeface="+mj-lt"/>
              <a:buAutoNum type="arabicPeriod"/>
            </a:pPr>
            <a:r>
              <a:rPr lang="nl-NL" dirty="0" smtClean="0"/>
              <a:t>Draag </a:t>
            </a:r>
            <a:r>
              <a:rPr lang="nl-NL" dirty="0"/>
              <a:t>de juiste veiligheidsbril met </a:t>
            </a:r>
            <a:r>
              <a:rPr lang="nl-NL" dirty="0" smtClean="0"/>
              <a:t>zo </a:t>
            </a:r>
            <a:r>
              <a:rPr lang="nl-NL" dirty="0"/>
              <a:t>nodig </a:t>
            </a:r>
            <a:r>
              <a:rPr lang="nl-NL" dirty="0" smtClean="0"/>
              <a:t>een </a:t>
            </a:r>
            <a:r>
              <a:rPr lang="nl-NL" dirty="0"/>
              <a:t>overzetbril en/of </a:t>
            </a:r>
            <a:r>
              <a:rPr lang="nl-NL" dirty="0" smtClean="0"/>
              <a:t>gelaatscherm</a:t>
            </a:r>
          </a:p>
          <a:p>
            <a:pPr marL="514350" indent="-514350">
              <a:buFont typeface="+mj-lt"/>
              <a:buAutoNum type="arabicPeriod"/>
            </a:pPr>
            <a:r>
              <a:rPr lang="nl-NL" dirty="0" smtClean="0"/>
              <a:t>Draag </a:t>
            </a:r>
            <a:r>
              <a:rPr lang="nl-NL" dirty="0"/>
              <a:t>de bril zoals het </a:t>
            </a:r>
            <a:r>
              <a:rPr lang="nl-NL" dirty="0" smtClean="0"/>
              <a:t>moet</a:t>
            </a:r>
          </a:p>
          <a:p>
            <a:pPr marL="514350" indent="-514350">
              <a:buFont typeface="+mj-lt"/>
              <a:buAutoNum type="arabicPeriod"/>
            </a:pPr>
            <a:r>
              <a:rPr lang="nl-NL" dirty="0" smtClean="0"/>
              <a:t>Maak </a:t>
            </a:r>
            <a:r>
              <a:rPr lang="nl-NL" dirty="0"/>
              <a:t>elke dag je veiligheidsbril </a:t>
            </a:r>
            <a:r>
              <a:rPr lang="nl-NL" dirty="0" smtClean="0"/>
              <a:t>schoon</a:t>
            </a:r>
          </a:p>
          <a:p>
            <a:pPr marL="514350" indent="-514350">
              <a:buFont typeface="+mj-lt"/>
              <a:buAutoNum type="arabicPeriod"/>
            </a:pPr>
            <a:r>
              <a:rPr lang="nl-NL" dirty="0" smtClean="0"/>
              <a:t>Zet </a:t>
            </a:r>
            <a:r>
              <a:rPr lang="nl-NL" dirty="0"/>
              <a:t>je veiligheidsbril veilig </a:t>
            </a:r>
            <a:r>
              <a:rPr lang="nl-NL" dirty="0" smtClean="0"/>
              <a:t>af</a:t>
            </a:r>
          </a:p>
          <a:p>
            <a:pPr marL="514350" indent="-514350">
              <a:buFont typeface="+mj-lt"/>
              <a:buAutoNum type="arabicPeriod"/>
            </a:pPr>
            <a:r>
              <a:rPr lang="nl-NL" dirty="0" smtClean="0"/>
              <a:t>Zorg </a:t>
            </a:r>
            <a:r>
              <a:rPr lang="nl-NL" dirty="0"/>
              <a:t>voor een schone </a:t>
            </a:r>
            <a:r>
              <a:rPr lang="nl-NL" dirty="0" smtClean="0"/>
              <a:t>werkomgeving</a:t>
            </a:r>
          </a:p>
          <a:p>
            <a:pPr marL="514350" indent="-514350">
              <a:buFont typeface="+mj-lt"/>
              <a:buAutoNum type="arabicPeriod"/>
            </a:pPr>
            <a:r>
              <a:rPr lang="nl-NL" dirty="0" smtClean="0"/>
              <a:t>Toch </a:t>
            </a:r>
            <a:r>
              <a:rPr lang="nl-NL" dirty="0"/>
              <a:t>iets in je oog? Spoel onmiddellijk met water en meld het bij je leidinggevende</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5</a:t>
            </a:r>
            <a:endParaRPr lang="nl-NL" dirty="0"/>
          </a:p>
        </p:txBody>
      </p:sp>
    </p:spTree>
    <p:extLst>
      <p:ext uri="{BB962C8B-B14F-4D97-AF65-F5344CB8AC3E}">
        <p14:creationId xmlns:p14="http://schemas.microsoft.com/office/powerpoint/2010/main" val="7601030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Afspraak 1: veiligheidsbril</a:t>
            </a:r>
            <a:endParaRPr lang="nl-NL" dirty="0"/>
          </a:p>
        </p:txBody>
      </p:sp>
      <p:sp>
        <p:nvSpPr>
          <p:cNvPr id="3" name="Content Placeholder 2"/>
          <p:cNvSpPr>
            <a:spLocks noGrp="1"/>
          </p:cNvSpPr>
          <p:nvPr>
            <p:ph idx="1"/>
          </p:nvPr>
        </p:nvSpPr>
        <p:spPr>
          <a:xfrm>
            <a:off x="1641564" y="1810655"/>
            <a:ext cx="9721850" cy="4031873"/>
          </a:xfrm>
        </p:spPr>
        <p:txBody>
          <a:bodyPr/>
          <a:lstStyle/>
          <a:p>
            <a:pPr lvl="1"/>
            <a:r>
              <a:rPr lang="nl-NL" dirty="0" smtClean="0"/>
              <a:t>Gebruik standaard een </a:t>
            </a:r>
            <a:r>
              <a:rPr lang="nl-NL" dirty="0"/>
              <a:t>nauwsluitende veiligheidsbril waarbij nergens meer dan 8 mm tussen het gezicht en de bril </a:t>
            </a:r>
            <a:r>
              <a:rPr lang="nl-NL" dirty="0" smtClean="0"/>
              <a:t>zit (de </a:t>
            </a:r>
            <a:r>
              <a:rPr lang="nl-NL" dirty="0"/>
              <a:t>8 </a:t>
            </a:r>
            <a:r>
              <a:rPr lang="nl-NL" dirty="0" smtClean="0"/>
              <a:t>mm-regel)</a:t>
            </a:r>
          </a:p>
          <a:p>
            <a:pPr lvl="1"/>
            <a:r>
              <a:rPr lang="nl-NL" dirty="0" smtClean="0"/>
              <a:t>Gebruik bij </a:t>
            </a:r>
            <a:r>
              <a:rPr lang="nl-NL" dirty="0"/>
              <a:t>verspanende </a:t>
            </a:r>
            <a:r>
              <a:rPr lang="nl-NL" dirty="0" smtClean="0"/>
              <a:t>werkzaamheden een </a:t>
            </a:r>
            <a:r>
              <a:rPr lang="nl-NL" dirty="0"/>
              <a:t>veiligheidsbril die aansluit op het </a:t>
            </a:r>
            <a:r>
              <a:rPr lang="nl-NL" dirty="0" smtClean="0"/>
              <a:t>gezicht, </a:t>
            </a:r>
            <a:r>
              <a:rPr lang="nl-NL" dirty="0"/>
              <a:t>eventueel in combinatie met een gelaatscherm. Binnen een straal van 3 meter rond de verspanende werkzaamheden moet iedereen deze dragen </a:t>
            </a:r>
            <a:r>
              <a:rPr lang="nl-NL" dirty="0" smtClean="0"/>
              <a:t>(de </a:t>
            </a:r>
            <a:r>
              <a:rPr lang="nl-NL" dirty="0"/>
              <a:t>3 </a:t>
            </a:r>
            <a:r>
              <a:rPr lang="nl-NL" dirty="0" smtClean="0"/>
              <a:t>meter-regel) </a:t>
            </a:r>
          </a:p>
          <a:p>
            <a:pPr lvl="1"/>
            <a:r>
              <a:rPr lang="nl-NL" dirty="0" smtClean="0"/>
              <a:t>Gebruik bij het </a:t>
            </a:r>
            <a:r>
              <a:rPr lang="nl-NL" dirty="0"/>
              <a:t>afbreken van steigers </a:t>
            </a:r>
            <a:r>
              <a:rPr lang="nl-NL" dirty="0" smtClean="0"/>
              <a:t>een </a:t>
            </a:r>
            <a:r>
              <a:rPr lang="nl-NL" dirty="0"/>
              <a:t>op het </a:t>
            </a:r>
            <a:r>
              <a:rPr lang="nl-NL" dirty="0" smtClean="0"/>
              <a:t>gezicht aansluitende bril</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6</a:t>
            </a:r>
            <a:endParaRPr lang="nl-NL" dirty="0"/>
          </a:p>
        </p:txBody>
      </p:sp>
    </p:spTree>
    <p:extLst>
      <p:ext uri="{BB962C8B-B14F-4D97-AF65-F5344CB8AC3E}">
        <p14:creationId xmlns:p14="http://schemas.microsoft.com/office/powerpoint/2010/main" val="5901637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Afspraak 2: draagtips</a:t>
            </a:r>
            <a:endParaRPr lang="nl-NL" dirty="0"/>
          </a:p>
        </p:txBody>
      </p:sp>
      <p:sp>
        <p:nvSpPr>
          <p:cNvPr id="3" name="Content Placeholder 2"/>
          <p:cNvSpPr>
            <a:spLocks noGrp="1"/>
          </p:cNvSpPr>
          <p:nvPr>
            <p:ph idx="1"/>
          </p:nvPr>
        </p:nvSpPr>
        <p:spPr>
          <a:xfrm>
            <a:off x="1641564" y="1810655"/>
            <a:ext cx="9721850" cy="1369606"/>
          </a:xfrm>
        </p:spPr>
        <p:txBody>
          <a:bodyPr/>
          <a:lstStyle/>
          <a:p>
            <a:pPr lvl="1"/>
            <a:r>
              <a:rPr lang="nl-NL" dirty="0"/>
              <a:t>Een veiligheidsbril moet tegen het gezicht aan zitten, anders heeft de bril geen effect</a:t>
            </a:r>
          </a:p>
          <a:p>
            <a:pPr lvl="1"/>
            <a:r>
              <a:rPr lang="nl-NL" dirty="0"/>
              <a:t>Wijs je collega erop als je ziet dat zijn veiligheidsbril niet goed zit</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7</a:t>
            </a:r>
            <a:endParaRPr lang="nl-NL" dirty="0"/>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8038" y="3235919"/>
            <a:ext cx="4206240" cy="3292475"/>
          </a:xfrm>
          <a:prstGeom prst="rect">
            <a:avLst/>
          </a:prstGeom>
        </p:spPr>
      </p:pic>
    </p:spTree>
    <p:extLst>
      <p:ext uri="{BB962C8B-B14F-4D97-AF65-F5344CB8AC3E}">
        <p14:creationId xmlns:p14="http://schemas.microsoft.com/office/powerpoint/2010/main" val="677987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9483" y="291908"/>
            <a:ext cx="3657586" cy="2252397"/>
          </a:xfrm>
          <a:prstGeom prst="rect">
            <a:avLst/>
          </a:prstGeom>
        </p:spPr>
      </p:pic>
      <p:sp>
        <p:nvSpPr>
          <p:cNvPr id="2" name="Title 1"/>
          <p:cNvSpPr>
            <a:spLocks noGrp="1"/>
          </p:cNvSpPr>
          <p:nvPr>
            <p:ph type="title"/>
          </p:nvPr>
        </p:nvSpPr>
        <p:spPr/>
        <p:txBody>
          <a:bodyPr/>
          <a:lstStyle/>
          <a:p>
            <a:r>
              <a:rPr lang="nl-NL" dirty="0" smtClean="0"/>
              <a:t>Afspraak 3: schoonmaken bril</a:t>
            </a:r>
            <a:endParaRPr lang="nl-NL" dirty="0"/>
          </a:p>
        </p:txBody>
      </p:sp>
      <p:sp>
        <p:nvSpPr>
          <p:cNvPr id="3" name="Content Placeholder 2"/>
          <p:cNvSpPr>
            <a:spLocks noGrp="1"/>
          </p:cNvSpPr>
          <p:nvPr>
            <p:ph idx="1"/>
          </p:nvPr>
        </p:nvSpPr>
        <p:spPr>
          <a:xfrm>
            <a:off x="1641564" y="1810655"/>
            <a:ext cx="9721850" cy="3247043"/>
          </a:xfrm>
        </p:spPr>
        <p:txBody>
          <a:bodyPr/>
          <a:lstStyle/>
          <a:p>
            <a:pPr lvl="1"/>
            <a:r>
              <a:rPr lang="nl-NL" dirty="0"/>
              <a:t>Maak je veiligheidsbril, gelaatscherm en andere gezichtsbescherming elke dag </a:t>
            </a:r>
            <a:r>
              <a:rPr lang="nl-NL" dirty="0" smtClean="0"/>
              <a:t>schoon</a:t>
            </a:r>
            <a:endParaRPr lang="nl-NL" dirty="0"/>
          </a:p>
          <a:p>
            <a:pPr lvl="1"/>
            <a:r>
              <a:rPr lang="nl-NL" dirty="0"/>
              <a:t>Schoonhouden van je veiligheidsbril voorkomt dat stof en metaaldeeltjes zich </a:t>
            </a:r>
            <a:r>
              <a:rPr lang="nl-NL" dirty="0" smtClean="0"/>
              <a:t>aan </a:t>
            </a:r>
            <a:r>
              <a:rPr lang="nl-NL" dirty="0"/>
              <a:t>de binnenkant van de bril ophopen </a:t>
            </a:r>
            <a:r>
              <a:rPr lang="nl-NL" dirty="0" smtClean="0"/>
              <a:t>en </a:t>
            </a:r>
            <a:r>
              <a:rPr lang="nl-NL" dirty="0"/>
              <a:t>dan toch in je ogen </a:t>
            </a:r>
            <a:r>
              <a:rPr lang="nl-NL" dirty="0" smtClean="0"/>
              <a:t>komen</a:t>
            </a:r>
            <a:endParaRPr lang="nl-NL" dirty="0"/>
          </a:p>
          <a:p>
            <a:pPr lvl="1"/>
            <a:r>
              <a:rPr lang="nl-NL" dirty="0"/>
              <a:t>Berg je veiligheidsbril altijd goed op, ook tijdens een pauze </a:t>
            </a:r>
          </a:p>
          <a:p>
            <a:pPr lvl="1"/>
            <a:r>
              <a:rPr lang="nl-NL" dirty="0"/>
              <a:t>Laat je veiligheidsbril nooit open en bloot in de fabriek liggen</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8</a:t>
            </a:r>
            <a:endParaRPr lang="nl-NL" dirty="0"/>
          </a:p>
        </p:txBody>
      </p:sp>
    </p:spTree>
    <p:extLst>
      <p:ext uri="{BB962C8B-B14F-4D97-AF65-F5344CB8AC3E}">
        <p14:creationId xmlns:p14="http://schemas.microsoft.com/office/powerpoint/2010/main" val="478121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Afspraak 4: afzetten bril</a:t>
            </a:r>
            <a:endParaRPr lang="nl-NL" dirty="0"/>
          </a:p>
        </p:txBody>
      </p:sp>
      <p:sp>
        <p:nvSpPr>
          <p:cNvPr id="3" name="Content Placeholder 2"/>
          <p:cNvSpPr>
            <a:spLocks noGrp="1"/>
          </p:cNvSpPr>
          <p:nvPr>
            <p:ph idx="1"/>
          </p:nvPr>
        </p:nvSpPr>
        <p:spPr>
          <a:xfrm>
            <a:off x="1641564" y="1810655"/>
            <a:ext cx="7470351" cy="2215991"/>
          </a:xfrm>
        </p:spPr>
        <p:txBody>
          <a:bodyPr/>
          <a:lstStyle/>
          <a:p>
            <a:pPr lvl="1"/>
            <a:r>
              <a:rPr lang="nl-NL" dirty="0" smtClean="0"/>
              <a:t>Zet je veiligheidsbril op een veilige manier af:</a:t>
            </a:r>
          </a:p>
          <a:p>
            <a:pPr lvl="2"/>
            <a:r>
              <a:rPr lang="nl-NL" dirty="0" smtClean="0"/>
              <a:t>Buig </a:t>
            </a:r>
            <a:r>
              <a:rPr lang="nl-NL" dirty="0"/>
              <a:t>eerst voorover </a:t>
            </a:r>
          </a:p>
          <a:p>
            <a:pPr lvl="2"/>
            <a:r>
              <a:rPr lang="nl-NL" dirty="0"/>
              <a:t>Doe je ogen dicht </a:t>
            </a:r>
          </a:p>
          <a:p>
            <a:pPr lvl="2"/>
            <a:r>
              <a:rPr lang="nl-NL" dirty="0"/>
              <a:t>Zet je bril voorzichtig af</a:t>
            </a:r>
          </a:p>
          <a:p>
            <a:pPr lvl="2"/>
            <a:r>
              <a:rPr lang="nl-NL" dirty="0"/>
              <a:t>Wrijf niet met je handen over je gezicht of in je ogen</a:t>
            </a:r>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9</a:t>
            </a:r>
            <a:endParaRPr lang="nl-NL" dirty="0"/>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1915" y="0"/>
            <a:ext cx="2956260" cy="3763478"/>
          </a:xfrm>
          <a:prstGeom prst="rect">
            <a:avLst/>
          </a:prstGeom>
        </p:spPr>
      </p:pic>
    </p:spTree>
    <p:extLst>
      <p:ext uri="{BB962C8B-B14F-4D97-AF65-F5344CB8AC3E}">
        <p14:creationId xmlns:p14="http://schemas.microsoft.com/office/powerpoint/2010/main" val="17626193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SSVV kleuren">
      <a:dk1>
        <a:sysClr val="windowText" lastClr="000000"/>
      </a:dk1>
      <a:lt1>
        <a:sysClr val="window" lastClr="FFFFFF"/>
      </a:lt1>
      <a:dk2>
        <a:srgbClr val="00454F"/>
      </a:dk2>
      <a:lt2>
        <a:srgbClr val="E7E6E6"/>
      </a:lt2>
      <a:accent1>
        <a:srgbClr val="00AEC3"/>
      </a:accent1>
      <a:accent2>
        <a:srgbClr val="F06600"/>
      </a:accent2>
      <a:accent3>
        <a:srgbClr val="3FA535"/>
      </a:accent3>
      <a:accent4>
        <a:srgbClr val="85F0FF"/>
      </a:accent4>
      <a:accent5>
        <a:srgbClr val="FFCAA3"/>
      </a:accent5>
      <a:accent6>
        <a:srgbClr val="ADE3A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VV Powerpoint template_v7" id="{2E678F32-59A8-154E-B316-8F75643783C6}" vid="{C7F95EBF-B4F7-E047-A01A-41C64928820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SSVV Powerpoint template_v8</Template>
  <TotalTime>3</TotalTime>
  <Words>993</Words>
  <Application>Microsoft Macintosh PowerPoint</Application>
  <PresentationFormat>Breedbeeld</PresentationFormat>
  <Paragraphs>120</Paragraphs>
  <Slides>16</Slides>
  <Notes>14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16</vt:i4>
      </vt:variant>
    </vt:vector>
  </HeadingPairs>
  <TitlesOfParts>
    <vt:vector size="21" baseType="lpstr">
      <vt:lpstr>Arial</vt:lpstr>
      <vt:lpstr>Calibri</vt:lpstr>
      <vt:lpstr>Futura Bold</vt:lpstr>
      <vt:lpstr>Times New Roman</vt:lpstr>
      <vt:lpstr>Office-thema</vt:lpstr>
      <vt:lpstr>Toolbox Oogincidenten</vt:lpstr>
      <vt:lpstr>Inhoud</vt:lpstr>
      <vt:lpstr>Waar zitten de risico’s?</vt:lpstr>
      <vt:lpstr>Voorbeelden in je werkomgeving</vt:lpstr>
      <vt:lpstr>Zes afspraken</vt:lpstr>
      <vt:lpstr>Afspraak 1: veiligheidsbril</vt:lpstr>
      <vt:lpstr>Afspraak 2: draagtips</vt:lpstr>
      <vt:lpstr>Afspraak 3: schoonmaken bril</vt:lpstr>
      <vt:lpstr>Afspraak 4: afzetten bril</vt:lpstr>
      <vt:lpstr>Afspraak 5: een schone werkomgeving</vt:lpstr>
      <vt:lpstr>Afspraak 6: iets in je oog?</vt:lpstr>
      <vt:lpstr>Alle afspraken op een rij</vt:lpstr>
      <vt:lpstr>Wat kunnen we beter doen? </vt:lpstr>
      <vt:lpstr>Wat kun je zelf doen?</vt:lpstr>
      <vt:lpstr>Afspraken maken over veilig werken</vt:lpstr>
      <vt:lpstr>Dankjewel voor het meedenken over dit belangrijke onderwerp!</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Toolbox Oogincidenten</dc:title>
  <dc:creator>Pieter van Hofwegen</dc:creator>
  <cp:lastModifiedBy>Pieter van Hofwegen</cp:lastModifiedBy>
  <cp:revision>1</cp:revision>
  <dcterms:created xsi:type="dcterms:W3CDTF">2018-06-26T12:58:06Z</dcterms:created>
  <dcterms:modified xsi:type="dcterms:W3CDTF">2018-06-26T13:01:22Z</dcterms:modified>
</cp:coreProperties>
</file>