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04"/>
  </p:normalViewPr>
  <p:slideViewPr>
    <p:cSldViewPr snapToGrid="0" showGuides="1">
      <p:cViewPr varScale="1">
        <p:scale>
          <a:sx n="90" d="100"/>
          <a:sy n="90" d="100"/>
        </p:scale>
        <p:origin x="768"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02-07-19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D723D-E09A-9144-AB40-CE4F13DDE11C}" type="datetimeFigureOut">
              <a:rPr lang="nl-NL" smtClean="0"/>
              <a:t>02-07-19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1D768-DD70-FD43-BE06-49DA357DD87B}" type="slidenum">
              <a:rPr lang="nl-NL" smtClean="0"/>
              <a:t>‹nr.›</a:t>
            </a:fld>
            <a:endParaRPr lang="nl-NL"/>
          </a:p>
        </p:txBody>
      </p:sp>
    </p:spTree>
    <p:extLst>
      <p:ext uri="{BB962C8B-B14F-4D97-AF65-F5344CB8AC3E}">
        <p14:creationId xmlns:p14="http://schemas.microsoft.com/office/powerpoint/2010/main" val="90949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cijfers laten zien dat het een thema is om heel serieus te nemen!</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2</a:t>
            </a:fld>
            <a:endParaRPr lang="nl-NL"/>
          </a:p>
        </p:txBody>
      </p:sp>
    </p:spTree>
    <p:extLst>
      <p:ext uri="{BB962C8B-B14F-4D97-AF65-F5344CB8AC3E}">
        <p14:creationId xmlns:p14="http://schemas.microsoft.com/office/powerpoint/2010/main" val="130412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deelnemers op het scherm aanwijzen</a:t>
            </a:r>
            <a:r>
              <a:rPr lang="nl-NL" baseline="0" dirty="0"/>
              <a:t> waar hun werkstress zit (groen is weinig werkstress, rood heel veel). Waar zitten ze nu? En gemiddeld? Komt dat door de werkdruk? Of door iets anders?</a:t>
            </a:r>
          </a:p>
          <a:p>
            <a:r>
              <a:rPr lang="nl-NL" dirty="0"/>
              <a:t>Vertel dat er individuele</a:t>
            </a:r>
            <a:r>
              <a:rPr lang="nl-NL" baseline="0" dirty="0"/>
              <a:t> verschillen bestaan. De ene mens is nu eenmaal </a:t>
            </a:r>
            <a:r>
              <a:rPr lang="nl-NL" u="none" baseline="0" dirty="0"/>
              <a:t>eerder </a:t>
            </a:r>
            <a:r>
              <a:rPr lang="nl-NL" u="none" baseline="0" dirty="0" err="1"/>
              <a:t>gestresst</a:t>
            </a:r>
            <a:r>
              <a:rPr lang="nl-NL" u="none" baseline="0" dirty="0"/>
              <a:t> </a:t>
            </a:r>
            <a:r>
              <a:rPr lang="nl-NL" baseline="0" dirty="0"/>
              <a:t>dan een ander.  </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11</a:t>
            </a:fld>
            <a:endParaRPr lang="nl-NL"/>
          </a:p>
        </p:txBody>
      </p:sp>
    </p:spTree>
    <p:extLst>
      <p:ext uri="{BB962C8B-B14F-4D97-AF65-F5344CB8AC3E}">
        <p14:creationId xmlns:p14="http://schemas.microsoft.com/office/powerpoint/2010/main" val="2031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Als het gaat om werkstress zijn er twee manieren</a:t>
            </a:r>
            <a:r>
              <a:rPr lang="nl-NL" u="none" baseline="0" dirty="0"/>
              <a:t> om de situatie te verbeteren:</a:t>
            </a:r>
          </a:p>
          <a:p>
            <a:br>
              <a:rPr lang="nl-NL" u="none" baseline="0" dirty="0"/>
            </a:br>
            <a:r>
              <a:rPr lang="nl-NL" u="none" baseline="0" dirty="0"/>
              <a:t>1. Aan de ene kant van de weegschaal heb je </a:t>
            </a:r>
            <a:r>
              <a:rPr lang="nl-NL" b="1" u="none" baseline="0" dirty="0"/>
              <a:t>belastbaarheid:</a:t>
            </a:r>
            <a:r>
              <a:rPr lang="nl-NL" u="none" baseline="0" dirty="0"/>
              <a:t> wat kun je aan als mens. </a:t>
            </a:r>
          </a:p>
          <a:p>
            <a:r>
              <a:rPr lang="nl-NL" u="none" baseline="0" dirty="0"/>
              <a:t>De ene mens kan meer aan dan de andere mens. Maar het hangt er bijvoorbeeld ook van af hoe je op dat moment in zijn algemeenheid in je vel zit. </a:t>
            </a:r>
          </a:p>
          <a:p>
            <a:r>
              <a:rPr lang="nl-NL" u="none" baseline="0" dirty="0"/>
              <a:t>Heb je thuis veel stress? Dan kun je op je werk minder hebben. En andersom. </a:t>
            </a:r>
          </a:p>
          <a:p>
            <a:endParaRPr lang="nl-NL" u="none" baseline="0" dirty="0"/>
          </a:p>
          <a:p>
            <a:r>
              <a:rPr lang="nl-NL" u="none" baseline="0" dirty="0"/>
              <a:t>2. Aan de andere kant van de weegschaal heb je de </a:t>
            </a:r>
            <a:r>
              <a:rPr lang="nl-NL" b="1" u="none" baseline="0" dirty="0"/>
              <a:t>belasting:</a:t>
            </a:r>
            <a:r>
              <a:rPr lang="nl-NL" u="none" baseline="0" dirty="0"/>
              <a:t> de dingen die op je af komen, waar je stress van krijgt. Zoals werkdruk. </a:t>
            </a:r>
          </a:p>
          <a:p>
            <a:endParaRPr lang="nl-NL" u="none" baseline="0" dirty="0"/>
          </a:p>
          <a:p>
            <a:r>
              <a:rPr lang="nl-NL" u="none" baseline="0" dirty="0"/>
              <a:t>Dat betekent dat je de stress langs twee wegen kunt aanpakken om de situatie weer in balans te krijgen: </a:t>
            </a:r>
            <a:br>
              <a:rPr lang="nl-NL" u="sng" baseline="0" dirty="0"/>
            </a:br>
            <a:r>
              <a:rPr lang="nl-NL" baseline="0" dirty="0"/>
              <a:t>het verhogen van je belastbaarheid en het verlagen van de belasting. </a:t>
            </a:r>
            <a:br>
              <a:rPr lang="nl-NL" baseline="0" dirty="0"/>
            </a:br>
            <a:endParaRPr lang="nl-NL" dirty="0"/>
          </a:p>
          <a:p>
            <a:r>
              <a:rPr lang="nl-NL" dirty="0"/>
              <a:t>Vraag aan de deelnemers:</a:t>
            </a:r>
            <a:r>
              <a:rPr lang="nl-NL" baseline="0" dirty="0"/>
              <a:t> h</a:t>
            </a:r>
            <a:r>
              <a:rPr lang="nl-NL" dirty="0"/>
              <a:t>oe kun je aan je belastbaarheid werken? </a:t>
            </a:r>
            <a:br>
              <a:rPr lang="nl-NL" dirty="0"/>
            </a:br>
            <a:r>
              <a:rPr lang="nl-NL" dirty="0"/>
              <a:t>Mogelijke</a:t>
            </a:r>
            <a:r>
              <a:rPr lang="nl-NL" baseline="0" dirty="0"/>
              <a:t> a</a:t>
            </a:r>
            <a:r>
              <a:rPr lang="nl-NL" dirty="0"/>
              <a:t>ntwoorden: collegialiteit,</a:t>
            </a:r>
            <a:r>
              <a:rPr lang="nl-NL" baseline="0" dirty="0"/>
              <a:t> sporten, goed eten, voldoende slapen, </a:t>
            </a:r>
            <a:r>
              <a:rPr lang="mr-IN" baseline="0" dirty="0"/>
              <a:t>…</a:t>
            </a:r>
            <a:endParaRPr lang="nl-NL" dirty="0"/>
          </a:p>
          <a:p>
            <a:br>
              <a:rPr lang="nl-NL" dirty="0"/>
            </a:br>
            <a:r>
              <a:rPr lang="nl-NL" dirty="0"/>
              <a:t>En zijn er ideeën om de belasting te verbeteren? </a:t>
            </a:r>
            <a:br>
              <a:rPr lang="nl-NL" dirty="0"/>
            </a:br>
            <a:r>
              <a:rPr lang="nl-NL" dirty="0"/>
              <a:t>Mogelijke antwoorden: </a:t>
            </a:r>
            <a:br>
              <a:rPr lang="nl-NL" dirty="0"/>
            </a:br>
            <a:r>
              <a:rPr lang="nl-NL" dirty="0"/>
              <a:t>- de leidinggevende bij hoge werkdruk de keus</a:t>
            </a:r>
            <a:r>
              <a:rPr lang="nl-NL" baseline="0" dirty="0"/>
              <a:t> laten maken: wat heeft prioriteit nu? </a:t>
            </a:r>
            <a:br>
              <a:rPr lang="nl-NL" baseline="0" dirty="0"/>
            </a:br>
            <a:r>
              <a:rPr lang="nl-NL" baseline="0" dirty="0"/>
              <a:t>- het werk beter verdelen onder de collega’s (niet altijd dezelfde die extra werk krijgen), </a:t>
            </a:r>
            <a:r>
              <a:rPr lang="mr-IN" baseline="0" dirty="0"/>
              <a:t>…</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12</a:t>
            </a:fld>
            <a:endParaRPr lang="nl-NL"/>
          </a:p>
        </p:txBody>
      </p:sp>
    </p:spTree>
    <p:extLst>
      <p:ext uri="{BB962C8B-B14F-4D97-AF65-F5344CB8AC3E}">
        <p14:creationId xmlns:p14="http://schemas.microsoft.com/office/powerpoint/2010/main" val="139073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aanwezigen om hun input. Laat de tips van de werkvloer komen zij weten immers het beste wat voor werkzaamheden zij uitvoeren en met welke psychische problemen zij te maken hebben. Voer zelf een inventarisatie uit wat de meest belastende werkzaamheden of situaties zijn.  Bespreek deze.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10281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Neem signalen uit de groep serieus.</a:t>
            </a:r>
            <a:r>
              <a:rPr lang="nl-NL"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u="none" dirty="0"/>
              <a:t>Vraag ook hier om input van de aanwezigen.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785138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Benadruk</a:t>
            </a:r>
            <a:r>
              <a:rPr lang="nl-NL" baseline="0" dirty="0"/>
              <a:t> dat je verwacht dat mensen veilig werken. Maar ook dat je het als een persoonlijke zorg beschouwt dat iedereen weer gezond en veilig naar huis gaat.</a:t>
            </a:r>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a:t>En dat gezond en veilig werken een zaak is van iedereen persoonlijk, het team en het hele bedrijf.</a:t>
            </a:r>
            <a:endParaRPr lang="nl-NL"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Zorg ervoor dat gezond werken een vaste plaats krijgt in het werkoverleg. </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Benadruk ook dat mensen er niet mee rond moeten blijven </a:t>
            </a:r>
            <a:r>
              <a:rPr lang="nl-NL" u="none" baseline="0" dirty="0"/>
              <a:t>lopen als de werkdruk voor hen stress oplevert. Geef aan dat ze altijd bij je langs kunnen komen met zorgen of problemen en dat de gesprekken vertrouwelijk zijn.</a:t>
            </a:r>
            <a:br>
              <a:rPr lang="nl-NL" u="none" baseline="0" dirty="0"/>
            </a:br>
            <a:r>
              <a:rPr lang="nl-NL" baseline="0" dirty="0"/>
              <a:t>En verwijs naar de procedure in het bedrijf (bijvoorbeeld dat er een vertrouwenspersoon is).</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59019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Benadruk het</a:t>
            </a:r>
            <a:r>
              <a:rPr lang="nl-NL" u="none" baseline="0" dirty="0"/>
              <a:t> belang van informatie delen van de mensen op de werkvloer met de leidinggevende tot aan de top. </a:t>
            </a:r>
            <a:br>
              <a:rPr lang="nl-NL" u="none" baseline="0" dirty="0"/>
            </a:br>
            <a:r>
              <a:rPr lang="nl-NL" u="none" baseline="0" dirty="0"/>
              <a:t>Als de leidinggevende niet weet dat er iets mis is, wordt het probleem niet opgelost. En dat geldt tot aan degene die de beslissingen neemt.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114636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3</a:t>
            </a:fld>
            <a:endParaRPr lang="nl-NL"/>
          </a:p>
        </p:txBody>
      </p:sp>
    </p:spTree>
    <p:extLst>
      <p:ext uri="{BB962C8B-B14F-4D97-AF65-F5344CB8AC3E}">
        <p14:creationId xmlns:p14="http://schemas.microsoft.com/office/powerpoint/2010/main" val="153569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a:t>Deze bijeenkomst gaat over werkdruk. Werkdruk valt onder het thema psychosociale arbeidsbelasting (PSA). Naast werkdruk horen agressie en geweld, discriminatie, (seksuele) intimidatie en pesten bij dit thema. </a:t>
            </a:r>
            <a:br>
              <a:rPr lang="nl-NL" u="none" baseline="0" dirty="0"/>
            </a:br>
            <a:br>
              <a:rPr lang="nl-NL" u="none" baseline="0" dirty="0"/>
            </a:br>
            <a:r>
              <a:rPr lang="nl-NL" sz="1200" b="0" i="0" u="none" kern="1200" dirty="0">
                <a:solidFill>
                  <a:schemeClr val="tx1"/>
                </a:solidFill>
                <a:effectLst/>
                <a:latin typeface="+mn-lt"/>
                <a:ea typeface="+mn-ea"/>
                <a:cs typeface="+mn-cs"/>
              </a:rPr>
              <a:t>De meeste mensen brengen een groot deel van hun tijd op hun werk door. De omgang met collega’s en cliënten kan veel invloed hebben op hoe iemand zich voelt, zeker als er sprake is van pesterijen, geweld, discriminatie of seksuele intimidatie. Dit kan ingrijpende gevolgen hebben in de vorm van ernstige lichamelijke en psychische klachten. Ook een hoge werkdruk kan een bron van stress vormen.</a:t>
            </a:r>
            <a:endParaRPr lang="nl-NL" u="none" baseline="0"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4</a:t>
            </a:fld>
            <a:endParaRPr lang="nl-NL"/>
          </a:p>
        </p:txBody>
      </p:sp>
    </p:spTree>
    <p:extLst>
      <p:ext uri="{BB962C8B-B14F-4D97-AF65-F5344CB8AC3E}">
        <p14:creationId xmlns:p14="http://schemas.microsoft.com/office/powerpoint/2010/main" val="10706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sz="1200" b="0" i="0" u="none" kern="1200" dirty="0">
                <a:solidFill>
                  <a:schemeClr val="tx1"/>
                </a:solidFill>
                <a:effectLst/>
                <a:latin typeface="+mn-lt"/>
                <a:ea typeface="+mn-ea"/>
                <a:cs typeface="+mn-cs"/>
              </a:rPr>
              <a:t>Werkdruk is wat anders dan het druk hebben op je werk. Zolang je het als werknemer kunt bolwerken, hoeft het niet tot problemen te leiden. Sommige mensen vinden het zelfs prettiger om het druk te hebben dan om zich te vervelen. Op het moment dat de balans tussen de werkbelasting en de belastbaarheid van de werknemer verstoord raakt, spreken we van werkdruk. </a:t>
            </a:r>
            <a:br>
              <a:rPr lang="nl-NL" u="none" dirty="0"/>
            </a:br>
            <a:br>
              <a:rPr lang="nl-NL" u="none" dirty="0"/>
            </a:br>
            <a:r>
              <a:rPr lang="nl-NL" sz="1200" b="0" i="0" u="none" kern="1200" dirty="0">
                <a:solidFill>
                  <a:schemeClr val="tx1"/>
                </a:solidFill>
                <a:effectLst/>
                <a:latin typeface="+mn-lt"/>
                <a:ea typeface="+mn-ea"/>
                <a:cs typeface="+mn-cs"/>
              </a:rPr>
              <a:t>Werkdruk treedt dus op als je het werk niet binnen de gestelde tijd af kunt krijgen of niet meer aan de gestelde eisen kunt voldoen. </a:t>
            </a:r>
            <a:br>
              <a:rPr lang="nl-NL" sz="1200" b="0" i="0" u="none" kern="1200" dirty="0">
                <a:solidFill>
                  <a:schemeClr val="tx1"/>
                </a:solidFill>
                <a:effectLst/>
                <a:latin typeface="+mn-lt"/>
                <a:ea typeface="+mn-ea"/>
                <a:cs typeface="+mn-cs"/>
              </a:rPr>
            </a:br>
            <a:r>
              <a:rPr lang="nl-NL" sz="1200" b="0" i="0" u="none" kern="1200" dirty="0">
                <a:solidFill>
                  <a:schemeClr val="tx1"/>
                </a:solidFill>
                <a:effectLst/>
                <a:latin typeface="+mn-lt"/>
                <a:ea typeface="+mn-ea"/>
                <a:cs typeface="+mn-cs"/>
              </a:rPr>
              <a:t>Dit ontstaat bijvoorbeeld door:</a:t>
            </a:r>
          </a:p>
          <a:p>
            <a:pPr fontAlgn="t"/>
            <a:r>
              <a:rPr lang="nl-NL" sz="1200" b="0" i="0" u="none" kern="1200" dirty="0">
                <a:solidFill>
                  <a:schemeClr val="tx1"/>
                </a:solidFill>
                <a:effectLst/>
                <a:latin typeface="+mn-lt"/>
                <a:ea typeface="+mn-ea"/>
                <a:cs typeface="+mn-cs"/>
              </a:rPr>
              <a:t>- te weinig tijd voor een opdracht;</a:t>
            </a:r>
          </a:p>
          <a:p>
            <a:pPr fontAlgn="t"/>
            <a:r>
              <a:rPr lang="nl-NL" sz="1200" b="0" i="0" u="none" kern="1200" dirty="0">
                <a:solidFill>
                  <a:schemeClr val="tx1"/>
                </a:solidFill>
                <a:effectLst/>
                <a:latin typeface="+mn-lt"/>
                <a:ea typeface="+mn-ea"/>
                <a:cs typeface="+mn-cs"/>
              </a:rPr>
              <a:t>- hogere kwaliteitseisen aan het werk dan is waar te maken;</a:t>
            </a:r>
          </a:p>
          <a:p>
            <a:pPr fontAlgn="t"/>
            <a:r>
              <a:rPr lang="nl-NL" sz="1200" b="0" i="0" u="none" kern="1200" dirty="0">
                <a:solidFill>
                  <a:schemeClr val="tx1"/>
                </a:solidFill>
                <a:effectLst/>
                <a:latin typeface="+mn-lt"/>
                <a:ea typeface="+mn-ea"/>
                <a:cs typeface="+mn-cs"/>
              </a:rPr>
              <a:t>- ingewikkeldere taken dan waarvoor men geschoold is of waarvoor apparatuur voor handen is;</a:t>
            </a:r>
          </a:p>
          <a:p>
            <a:pPr fontAlgn="t"/>
            <a:r>
              <a:rPr lang="nl-NL" sz="1200" b="0" i="0" u="none" kern="1200" dirty="0">
                <a:solidFill>
                  <a:schemeClr val="tx1"/>
                </a:solidFill>
                <a:effectLst/>
                <a:latin typeface="+mn-lt"/>
                <a:ea typeface="+mn-ea"/>
                <a:cs typeface="+mn-cs"/>
              </a:rPr>
              <a:t>- werk dat niet aansluit bij opleidingsniveau of ervaring; of</a:t>
            </a:r>
          </a:p>
          <a:p>
            <a:pPr fontAlgn="t"/>
            <a:r>
              <a:rPr lang="nl-NL" sz="1200" b="0" i="0" u="none" kern="1200" dirty="0">
                <a:solidFill>
                  <a:schemeClr val="tx1"/>
                </a:solidFill>
                <a:effectLst/>
                <a:latin typeface="+mn-lt"/>
                <a:ea typeface="+mn-ea"/>
                <a:cs typeface="+mn-cs"/>
              </a:rPr>
              <a:t>- te zware verantwoordelijkheden.</a:t>
            </a:r>
            <a:br>
              <a:rPr lang="nl-NL" sz="1200" b="0" i="0" u="none" kern="1200" dirty="0">
                <a:solidFill>
                  <a:schemeClr val="tx1"/>
                </a:solidFill>
                <a:effectLst/>
                <a:latin typeface="+mn-lt"/>
                <a:ea typeface="+mn-ea"/>
                <a:cs typeface="+mn-cs"/>
              </a:rPr>
            </a:br>
            <a:endParaRPr lang="nl-NL" sz="1200" b="0" i="0" u="none" kern="1200" dirty="0">
              <a:solidFill>
                <a:schemeClr val="tx1"/>
              </a:solidFill>
              <a:effectLst/>
              <a:latin typeface="+mn-lt"/>
              <a:ea typeface="+mn-ea"/>
              <a:cs typeface="+mn-cs"/>
            </a:endParaRPr>
          </a:p>
          <a:p>
            <a:pPr fontAlgn="t"/>
            <a:r>
              <a:rPr lang="nl-NL" sz="1200" b="0" i="0" u="none" kern="1200" dirty="0">
                <a:solidFill>
                  <a:schemeClr val="tx1"/>
                </a:solidFill>
                <a:effectLst/>
                <a:latin typeface="+mn-lt"/>
                <a:ea typeface="+mn-ea"/>
                <a:cs typeface="+mn-cs"/>
              </a:rPr>
              <a:t>Ook omstandigheden op het werk kunnen ervoor zorgen het werk niet goed uitgevoerd kan worden waardoor werkdruk ontstaat. </a:t>
            </a:r>
            <a:br>
              <a:rPr lang="nl-NL" sz="1200" b="0" i="0" u="none" kern="1200" dirty="0">
                <a:solidFill>
                  <a:schemeClr val="tx1"/>
                </a:solidFill>
                <a:effectLst/>
                <a:latin typeface="+mn-lt"/>
                <a:ea typeface="+mn-ea"/>
                <a:cs typeface="+mn-cs"/>
              </a:rPr>
            </a:br>
            <a:r>
              <a:rPr lang="nl-NL" sz="1200" b="0" i="0" u="none" kern="1200" dirty="0">
                <a:solidFill>
                  <a:schemeClr val="tx1"/>
                </a:solidFill>
                <a:effectLst/>
                <a:latin typeface="+mn-lt"/>
                <a:ea typeface="+mn-ea"/>
                <a:cs typeface="+mn-cs"/>
              </a:rPr>
              <a:t>Voorbeelden zijn:</a:t>
            </a:r>
          </a:p>
          <a:p>
            <a:pPr fontAlgn="t"/>
            <a:r>
              <a:rPr lang="nl-NL" sz="1200" b="0" i="0" u="none" kern="1200" dirty="0">
                <a:solidFill>
                  <a:schemeClr val="tx1"/>
                </a:solidFill>
                <a:effectLst/>
                <a:latin typeface="+mn-lt"/>
                <a:ea typeface="+mn-ea"/>
                <a:cs typeface="+mn-cs"/>
              </a:rPr>
              <a:t>- technische mankementen;</a:t>
            </a:r>
          </a:p>
          <a:p>
            <a:pPr fontAlgn="t"/>
            <a:r>
              <a:rPr lang="nl-NL" sz="1200" b="0" i="0" u="none" kern="1200" dirty="0">
                <a:solidFill>
                  <a:schemeClr val="tx1"/>
                </a:solidFill>
                <a:effectLst/>
                <a:latin typeface="+mn-lt"/>
                <a:ea typeface="+mn-ea"/>
                <a:cs typeface="+mn-cs"/>
              </a:rPr>
              <a:t>- conflicten met de leidinggevende;</a:t>
            </a:r>
          </a:p>
          <a:p>
            <a:pPr fontAlgn="t"/>
            <a:r>
              <a:rPr lang="nl-NL" sz="1200" b="0" i="0" u="none" kern="1200" dirty="0">
                <a:solidFill>
                  <a:schemeClr val="tx1"/>
                </a:solidFill>
                <a:effectLst/>
                <a:latin typeface="+mn-lt"/>
                <a:ea typeface="+mn-ea"/>
                <a:cs typeface="+mn-cs"/>
              </a:rPr>
              <a:t>- reorganisaties die zorgen voor baanonzekerheid; </a:t>
            </a:r>
          </a:p>
          <a:p>
            <a:pPr fontAlgn="t"/>
            <a:r>
              <a:rPr lang="nl-NL" sz="1200" b="0" i="0" u="none" kern="1200" dirty="0">
                <a:solidFill>
                  <a:schemeClr val="tx1"/>
                </a:solidFill>
                <a:effectLst/>
                <a:latin typeface="+mn-lt"/>
                <a:ea typeface="+mn-ea"/>
                <a:cs typeface="+mn-cs"/>
              </a:rPr>
              <a:t>- onduidelijke taakomschrijving;</a:t>
            </a:r>
          </a:p>
          <a:p>
            <a:pPr fontAlgn="t"/>
            <a:r>
              <a:rPr lang="nl-NL" sz="1200" b="0" i="0" u="none" kern="1200" dirty="0">
                <a:solidFill>
                  <a:schemeClr val="tx1"/>
                </a:solidFill>
                <a:effectLst/>
                <a:latin typeface="+mn-lt"/>
                <a:ea typeface="+mn-ea"/>
                <a:cs typeface="+mn-cs"/>
              </a:rPr>
              <a:t>- veeleisende klanten;</a:t>
            </a:r>
          </a:p>
          <a:p>
            <a:pPr fontAlgn="t"/>
            <a:r>
              <a:rPr lang="nl-NL" sz="1200" b="0" i="0" u="none" kern="1200" dirty="0">
                <a:solidFill>
                  <a:schemeClr val="tx1"/>
                </a:solidFill>
                <a:effectLst/>
                <a:latin typeface="+mn-lt"/>
                <a:ea typeface="+mn-ea"/>
                <a:cs typeface="+mn-cs"/>
              </a:rPr>
              <a:t>- te weinig pauzes / vakantie. </a:t>
            </a:r>
            <a:br>
              <a:rPr lang="nl-NL" sz="1200" b="0" i="0" u="none" kern="1200" dirty="0">
                <a:solidFill>
                  <a:schemeClr val="tx1"/>
                </a:solidFill>
                <a:effectLst/>
                <a:latin typeface="+mn-lt"/>
                <a:ea typeface="+mn-ea"/>
                <a:cs typeface="+mn-cs"/>
              </a:rPr>
            </a:br>
            <a:endParaRPr lang="nl-NL" sz="1200" b="0" i="0" u="none" kern="1200" dirty="0">
              <a:solidFill>
                <a:schemeClr val="tx1"/>
              </a:solidFill>
              <a:effectLst/>
              <a:latin typeface="+mn-lt"/>
              <a:ea typeface="+mn-ea"/>
              <a:cs typeface="+mn-cs"/>
            </a:endParaRPr>
          </a:p>
          <a:p>
            <a:pPr fontAlgn="t"/>
            <a:r>
              <a:rPr lang="nl-NL" sz="1200" b="0" i="0" u="none" kern="1200" dirty="0">
                <a:solidFill>
                  <a:schemeClr val="tx1"/>
                </a:solidFill>
                <a:effectLst/>
                <a:latin typeface="+mn-lt"/>
                <a:ea typeface="+mn-ea"/>
                <a:cs typeface="+mn-cs"/>
              </a:rPr>
              <a:t>Niet altijd is het werk de directe oorzaak. Ook de persoonlijke situatie kan zorgen voor een verhoogde werkdruk:</a:t>
            </a:r>
          </a:p>
          <a:p>
            <a:pPr fontAlgn="t"/>
            <a:r>
              <a:rPr lang="nl-NL" sz="1200" b="0" i="0" u="none" kern="1200" dirty="0">
                <a:solidFill>
                  <a:schemeClr val="tx1"/>
                </a:solidFill>
                <a:effectLst/>
                <a:latin typeface="+mn-lt"/>
                <a:ea typeface="+mn-ea"/>
                <a:cs typeface="+mn-cs"/>
              </a:rPr>
              <a:t>- werknemers die moeilijk ‘nee’ kunnen zeggen tegen werk;</a:t>
            </a:r>
          </a:p>
          <a:p>
            <a:pPr fontAlgn="t"/>
            <a:r>
              <a:rPr lang="nl-NL" sz="1200" b="0" i="0" u="none" kern="1200" dirty="0">
                <a:solidFill>
                  <a:schemeClr val="tx1"/>
                </a:solidFill>
                <a:effectLst/>
                <a:latin typeface="+mn-lt"/>
                <a:ea typeface="+mn-ea"/>
                <a:cs typeface="+mn-cs"/>
              </a:rPr>
              <a:t>- werknemers die erg perfectionistisch zijn;</a:t>
            </a:r>
          </a:p>
          <a:p>
            <a:pPr fontAlgn="t"/>
            <a:r>
              <a:rPr lang="nl-NL" sz="1200" b="0" i="0" u="none" kern="1200" dirty="0">
                <a:solidFill>
                  <a:schemeClr val="tx1"/>
                </a:solidFill>
                <a:effectLst/>
                <a:latin typeface="+mn-lt"/>
                <a:ea typeface="+mn-ea"/>
                <a:cs typeface="+mn-cs"/>
              </a:rPr>
              <a:t>- problemen thuis die veel aandacht opeisen. </a:t>
            </a:r>
            <a:endParaRPr lang="nl-NL" u="none"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5</a:t>
            </a:fld>
            <a:endParaRPr lang="nl-NL"/>
          </a:p>
        </p:txBody>
      </p:sp>
    </p:spTree>
    <p:extLst>
      <p:ext uri="{BB962C8B-B14F-4D97-AF65-F5344CB8AC3E}">
        <p14:creationId xmlns:p14="http://schemas.microsoft.com/office/powerpoint/2010/main" val="83957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gezegd: af en toe werkdruk is helemaal niet erg.</a:t>
            </a:r>
            <a:r>
              <a:rPr lang="nl-NL" baseline="0" dirty="0"/>
              <a:t> Sterker nog: werkdruk kan ervoor zorgen dat je wanneer dat nodig is extra presteert. Door de ervaren stress komt er extra adrenaline vrij in je lichaam, waardoor je lichaam en je hersenen tijdelijk beter kunnen presteren. Vergelijk het met vroeger op school: de meeste mensen konden effectiever huiswerk maken als het morgen klaar moet zijn (in plaats van pas over een week) en als het belangrijk is (bijvoorbeeld een examen). </a:t>
            </a:r>
          </a:p>
          <a:p>
            <a:endParaRPr lang="nl-NL" baseline="0" dirty="0"/>
          </a:p>
          <a:p>
            <a:r>
              <a:rPr lang="nl-NL" baseline="0" dirty="0"/>
              <a:t>Wanneer je langdurig extra adrenaline aanmaakt (langer dan 6-8 weken), dan kan werkdruk negatieve werkstress veroorzaken. En ook serieuze gezondheidsklachten. </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6</a:t>
            </a:fld>
            <a:endParaRPr lang="nl-NL"/>
          </a:p>
        </p:txBody>
      </p:sp>
    </p:spTree>
    <p:extLst>
      <p:ext uri="{BB962C8B-B14F-4D97-AF65-F5344CB8AC3E}">
        <p14:creationId xmlns:p14="http://schemas.microsoft.com/office/powerpoint/2010/main" val="198258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deze vraag aan de deelnemers. Laat ze per onderdeel (fysiek /</a:t>
            </a:r>
            <a:r>
              <a:rPr lang="nl-NL" baseline="0" dirty="0"/>
              <a:t> emotioneel / gedrag / in je hoofd) minstens </a:t>
            </a:r>
            <a:r>
              <a:rPr lang="nl-NL" u="none" baseline="0" dirty="0"/>
              <a:t>1 opmerking </a:t>
            </a:r>
            <a:r>
              <a:rPr lang="nl-NL" baseline="0" dirty="0"/>
              <a:t>opschrijven. </a:t>
            </a:r>
            <a:br>
              <a:rPr lang="nl-NL" baseline="0" dirty="0"/>
            </a:br>
            <a:r>
              <a:rPr lang="nl-NL" baseline="0" dirty="0"/>
              <a:t>Verzamel de antwoorden en groepeer ze op een flip-over of bord.</a:t>
            </a:r>
          </a:p>
          <a:p>
            <a:endParaRPr lang="nl-NL" baseline="0" dirty="0"/>
          </a:p>
          <a:p>
            <a:r>
              <a:rPr lang="nl-NL" u="none" baseline="0" dirty="0"/>
              <a:t>Het is ook een mogelijkheid om </a:t>
            </a:r>
            <a:r>
              <a:rPr lang="nl-NL" sz="1200" baseline="0" dirty="0"/>
              <a:t>de deelnemers een paar minuten in duo’s of groepjes de vraag te laten beantwoorden, zodat het niet individueel terugverwijst.</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7</a:t>
            </a:fld>
            <a:endParaRPr lang="nl-NL"/>
          </a:p>
        </p:txBody>
      </p:sp>
    </p:spTree>
    <p:extLst>
      <p:ext uri="{BB962C8B-B14F-4D97-AF65-F5344CB8AC3E}">
        <p14:creationId xmlns:p14="http://schemas.microsoft.com/office/powerpoint/2010/main" val="141167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Op deze en de volgende dia staan veel</a:t>
            </a:r>
            <a:r>
              <a:rPr lang="nl-NL" baseline="0" dirty="0"/>
              <a:t> voorkomende gevolgen van werkstress. Check of ze overeenkomen met de antwoorden van de vorige dia. En vraag of de deelnemers nog andere dingen bij zichzelf herkennen (van deze dia).</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8</a:t>
            </a:fld>
            <a:endParaRPr lang="nl-NL"/>
          </a:p>
        </p:txBody>
      </p:sp>
    </p:spTree>
    <p:extLst>
      <p:ext uri="{BB962C8B-B14F-4D97-AF65-F5344CB8AC3E}">
        <p14:creationId xmlns:p14="http://schemas.microsoft.com/office/powerpoint/2010/main" val="119786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Op deze en de vorige dia staan veel</a:t>
            </a:r>
            <a:r>
              <a:rPr lang="nl-NL" baseline="0" dirty="0"/>
              <a:t> voorkomende gevolgen van werkstress. Check of ze overeenkomen met de antwoorden van de vorige dia. En vraag of de deelnemers nog andere dingen bij zichzelf herkennen (van deze dia).</a:t>
            </a:r>
            <a:endParaRPr lang="nl-NL" dirty="0"/>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9</a:t>
            </a:fld>
            <a:endParaRPr lang="nl-NL"/>
          </a:p>
        </p:txBody>
      </p:sp>
    </p:spTree>
    <p:extLst>
      <p:ext uri="{BB962C8B-B14F-4D97-AF65-F5344CB8AC3E}">
        <p14:creationId xmlns:p14="http://schemas.microsoft.com/office/powerpoint/2010/main" val="53704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de organisatie krijgt er last van wanneer er constante werkdruk en dus werkstress is.</a:t>
            </a:r>
          </a:p>
          <a:p>
            <a:endParaRPr lang="nl-NL" dirty="0"/>
          </a:p>
          <a:p>
            <a:pPr fontAlgn="t"/>
            <a:r>
              <a:rPr lang="nl-NL" sz="1200" b="0" i="0" u="none" kern="1200" dirty="0">
                <a:solidFill>
                  <a:schemeClr val="tx1"/>
                </a:solidFill>
                <a:effectLst/>
                <a:latin typeface="+mn-lt"/>
                <a:ea typeface="+mn-ea"/>
                <a:cs typeface="+mn-cs"/>
              </a:rPr>
              <a:t>- werknemers hebben minder plezier in het werk; </a:t>
            </a:r>
          </a:p>
          <a:p>
            <a:pPr fontAlgn="t"/>
            <a:r>
              <a:rPr lang="nl-NL" sz="1200" b="0" i="0" u="none" kern="1200" dirty="0">
                <a:solidFill>
                  <a:schemeClr val="tx1"/>
                </a:solidFill>
                <a:effectLst/>
                <a:latin typeface="+mn-lt"/>
                <a:ea typeface="+mn-ea"/>
                <a:cs typeface="+mn-cs"/>
              </a:rPr>
              <a:t>- werknemers kunnen zich slechter concentreren; </a:t>
            </a:r>
          </a:p>
          <a:p>
            <a:pPr fontAlgn="t"/>
            <a:r>
              <a:rPr lang="nl-NL" sz="1200" b="0" i="0" u="none" kern="1200" dirty="0">
                <a:solidFill>
                  <a:schemeClr val="tx1"/>
                </a:solidFill>
                <a:effectLst/>
                <a:latin typeface="+mn-lt"/>
                <a:ea typeface="+mn-ea"/>
                <a:cs typeface="+mn-cs"/>
              </a:rPr>
              <a:t>- afname kwaliteit van het werk / productieverlies; en</a:t>
            </a:r>
          </a:p>
          <a:p>
            <a:pPr fontAlgn="t"/>
            <a:r>
              <a:rPr lang="nl-NL" sz="1200" b="0" i="0" u="none" kern="1200" dirty="0">
                <a:solidFill>
                  <a:schemeClr val="tx1"/>
                </a:solidFill>
                <a:effectLst/>
                <a:latin typeface="+mn-lt"/>
                <a:ea typeface="+mn-ea"/>
                <a:cs typeface="+mn-cs"/>
              </a:rPr>
              <a:t>- kans op ongevallen op het werk.</a:t>
            </a:r>
          </a:p>
        </p:txBody>
      </p:sp>
      <p:sp>
        <p:nvSpPr>
          <p:cNvPr id="4" name="Tijdelijke aanduiding voor dianummer 3"/>
          <p:cNvSpPr>
            <a:spLocks noGrp="1"/>
          </p:cNvSpPr>
          <p:nvPr>
            <p:ph type="sldNum" sz="quarter" idx="10"/>
          </p:nvPr>
        </p:nvSpPr>
        <p:spPr/>
        <p:txBody>
          <a:bodyPr/>
          <a:lstStyle/>
          <a:p>
            <a:fld id="{95A1C62C-4A85-C949-80D7-49FB1FF7896F}" type="slidenum">
              <a:rPr lang="nl-NL" smtClean="0"/>
              <a:t>10</a:t>
            </a:fld>
            <a:endParaRPr lang="nl-NL"/>
          </a:p>
        </p:txBody>
      </p:sp>
    </p:spTree>
    <p:extLst>
      <p:ext uri="{BB962C8B-B14F-4D97-AF65-F5344CB8AC3E}">
        <p14:creationId xmlns:p14="http://schemas.microsoft.com/office/powerpoint/2010/main" val="1135089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id="{96D958E7-0EA4-45F7-B042-4261F69695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id="{C7FEA1FE-0D59-4F3D-93EE-0F6D9A97B96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6294134E-729B-C34F-B1C5-F4EA6F5302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D9D94092-FD33-CE47-92B6-6508DF98AF4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2BBCC0DA-9467-F549-B080-1E3058DA85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A1C6E536-EF30-ED4D-B6AF-DCEEF2A2E4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80F03E8-53CD-B04D-A0D0-B33CC94CFA8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69D9160E-15DD-5C46-B81B-A75578B5A01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06C8E77-D7D4-CD4C-8BB2-D4B9FD0D4B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FA9D1F80-40BE-244F-9AE4-D8BC49707D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8514B7DA-44FA-124E-804F-4E9EB0308A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E02856A4-6001-A147-BAF3-6A0F2B32A9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id="{C21F0DA2-0554-2646-8783-5393C82B87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id="{D9202138-1B57-0143-81B5-C8A09A6B42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id="{9DECAF8C-68B1-E244-83EB-31095C0519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id="{DDC6FE44-54CA-FA45-8019-F3A4B5B18AC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EE96134-720A-834B-9F5E-EB6C15BBDAB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CB8BDF14-970B-6541-8726-B3CAFC3A17E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7E573E0-E341-414D-A7FC-8C5E281BBD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87900D63-B232-B54C-A402-4C0CDD07303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lBebR-Ki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4" y="4483342"/>
            <a:ext cx="11128375" cy="609398"/>
          </a:xfrm>
        </p:spPr>
        <p:txBody>
          <a:bodyPr/>
          <a:lstStyle/>
          <a:p>
            <a:r>
              <a:rPr lang="nl-NL" dirty="0" err="1"/>
              <a:t>Toolbox</a:t>
            </a:r>
            <a:r>
              <a:rPr lang="nl-NL" dirty="0"/>
              <a:t> Werkdruk</a:t>
            </a:r>
          </a:p>
        </p:txBody>
      </p:sp>
      <p:sp>
        <p:nvSpPr>
          <p:cNvPr id="3" name="Subtitle 2"/>
          <p:cNvSpPr>
            <a:spLocks noGrp="1"/>
          </p:cNvSpPr>
          <p:nvPr>
            <p:ph type="subTitle" idx="1"/>
          </p:nvPr>
        </p:nvSpPr>
        <p:spPr/>
        <p:txBody>
          <a:bodyPr/>
          <a:lstStyle/>
          <a:p>
            <a:r>
              <a:rPr lang="nl-NL" dirty="0"/>
              <a:t>Samen doen we het beter!</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31964" y="125895"/>
            <a:ext cx="4783707" cy="5660572"/>
          </a:xfrm>
          <a:prstGeom prst="rect">
            <a:avLst/>
          </a:prstGeom>
        </p:spPr>
      </p:pic>
    </p:spTree>
    <p:extLst>
      <p:ext uri="{BB962C8B-B14F-4D97-AF65-F5344CB8AC3E}">
        <p14:creationId xmlns:p14="http://schemas.microsoft.com/office/powerpoint/2010/main" val="158458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3283" y="1647773"/>
            <a:ext cx="5586170" cy="4318335"/>
          </a:xfrm>
          <a:prstGeom prst="rect">
            <a:avLst/>
          </a:prstGeom>
        </p:spPr>
      </p:pic>
      <p:sp>
        <p:nvSpPr>
          <p:cNvPr id="5" name="Tijdelijke aanduiding voor dianummer 4"/>
          <p:cNvSpPr>
            <a:spLocks noGrp="1"/>
          </p:cNvSpPr>
          <p:nvPr>
            <p:ph type="sldNum" sz="quarter" idx="12"/>
          </p:nvPr>
        </p:nvSpPr>
        <p:spPr/>
        <p:txBody>
          <a:bodyPr/>
          <a:lstStyle/>
          <a:p>
            <a:fld id="{AD3EE275-57F9-E044-9D2B-2081833EC56A}" type="slidenum">
              <a:rPr lang="nl-NL" smtClean="0"/>
              <a:t>10</a:t>
            </a:fld>
            <a:endParaRPr lang="nl-NL"/>
          </a:p>
        </p:txBody>
      </p:sp>
      <p:sp>
        <p:nvSpPr>
          <p:cNvPr id="9" name="Title 1"/>
          <p:cNvSpPr>
            <a:spLocks noGrp="1"/>
          </p:cNvSpPr>
          <p:nvPr>
            <p:ph type="title"/>
          </p:nvPr>
        </p:nvSpPr>
        <p:spPr>
          <a:xfrm>
            <a:off x="1641564" y="800100"/>
            <a:ext cx="9721850" cy="609398"/>
          </a:xfrm>
        </p:spPr>
        <p:txBody>
          <a:bodyPr/>
          <a:lstStyle/>
          <a:p>
            <a:r>
              <a:rPr lang="nl-NL" dirty="0"/>
              <a:t>Gevolgen voor de organisatie</a:t>
            </a:r>
          </a:p>
        </p:txBody>
      </p:sp>
      <p:sp>
        <p:nvSpPr>
          <p:cNvPr id="10" name="Content Placeholder 2"/>
          <p:cNvSpPr>
            <a:spLocks noGrp="1"/>
          </p:cNvSpPr>
          <p:nvPr>
            <p:ph idx="1"/>
          </p:nvPr>
        </p:nvSpPr>
        <p:spPr>
          <a:xfrm>
            <a:off x="1641564" y="1810655"/>
            <a:ext cx="10096346" cy="2970044"/>
          </a:xfrm>
        </p:spPr>
        <p:txBody>
          <a:bodyPr/>
          <a:lstStyle/>
          <a:p>
            <a:pPr lvl="1"/>
            <a:r>
              <a:rPr lang="nl-NL" dirty="0"/>
              <a:t>Hoog ziekteverzuim</a:t>
            </a:r>
          </a:p>
          <a:p>
            <a:pPr lvl="1"/>
            <a:r>
              <a:rPr lang="nl-NL" dirty="0"/>
              <a:t>Afnemende productiviteit</a:t>
            </a:r>
          </a:p>
          <a:p>
            <a:pPr lvl="1"/>
            <a:r>
              <a:rPr lang="nl-NL" dirty="0"/>
              <a:t>Afnemende kwaliteit</a:t>
            </a:r>
          </a:p>
          <a:p>
            <a:pPr lvl="1"/>
            <a:r>
              <a:rPr lang="nl-NL" dirty="0"/>
              <a:t>Slechte werksfeer</a:t>
            </a:r>
          </a:p>
          <a:p>
            <a:pPr lvl="1"/>
            <a:r>
              <a:rPr lang="nl-NL" dirty="0"/>
              <a:t>Moeizame samenwerking</a:t>
            </a:r>
          </a:p>
          <a:p>
            <a:pPr lvl="1"/>
            <a:r>
              <a:rPr lang="nl-NL" dirty="0"/>
              <a:t>Kans op ongevallen op het werk</a:t>
            </a:r>
          </a:p>
        </p:txBody>
      </p:sp>
    </p:spTree>
    <p:extLst>
      <p:ext uri="{BB962C8B-B14F-4D97-AF65-F5344CB8AC3E}">
        <p14:creationId xmlns:p14="http://schemas.microsoft.com/office/powerpoint/2010/main" val="24564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11</a:t>
            </a:fld>
            <a:endParaRPr lang="nl-NL"/>
          </a:p>
        </p:txBody>
      </p:sp>
      <p:sp>
        <p:nvSpPr>
          <p:cNvPr id="9" name="Title 1"/>
          <p:cNvSpPr>
            <a:spLocks noGrp="1"/>
          </p:cNvSpPr>
          <p:nvPr>
            <p:ph type="title"/>
          </p:nvPr>
        </p:nvSpPr>
        <p:spPr>
          <a:xfrm>
            <a:off x="1641564" y="800100"/>
            <a:ext cx="9721850" cy="609398"/>
          </a:xfrm>
        </p:spPr>
        <p:txBody>
          <a:bodyPr/>
          <a:lstStyle/>
          <a:p>
            <a:r>
              <a:rPr lang="nl-NL" dirty="0"/>
              <a:t>Waar zit jouw werkstress?</a:t>
            </a:r>
          </a:p>
        </p:txBody>
      </p:sp>
      <p:sp>
        <p:nvSpPr>
          <p:cNvPr id="8" name="Koorde 7"/>
          <p:cNvSpPr/>
          <p:nvPr/>
        </p:nvSpPr>
        <p:spPr>
          <a:xfrm rot="6736664">
            <a:off x="2480832" y="1504507"/>
            <a:ext cx="6616557" cy="6616557"/>
          </a:xfrm>
          <a:prstGeom prst="chord">
            <a:avLst/>
          </a:prstGeom>
          <a:gradFill flip="none" rotWithShape="1">
            <a:gsLst>
              <a:gs pos="0">
                <a:schemeClr val="accent3"/>
              </a:gs>
              <a:gs pos="50000">
                <a:schemeClr val="accent2">
                  <a:lumMod val="100000"/>
                </a:schemeClr>
              </a:gs>
              <a:gs pos="100000">
                <a:srgbClr val="C00000"/>
              </a:gs>
            </a:gsLst>
            <a:lin ang="13500000" scaled="1"/>
            <a:tileRect/>
          </a:gra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4417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12</a:t>
            </a:fld>
            <a:endParaRPr lang="nl-NL"/>
          </a:p>
        </p:txBody>
      </p:sp>
      <p:sp>
        <p:nvSpPr>
          <p:cNvPr id="9" name="Title 1"/>
          <p:cNvSpPr>
            <a:spLocks noGrp="1"/>
          </p:cNvSpPr>
          <p:nvPr>
            <p:ph type="title"/>
          </p:nvPr>
        </p:nvSpPr>
        <p:spPr>
          <a:xfrm>
            <a:off x="1641564" y="800100"/>
            <a:ext cx="9721850" cy="609398"/>
          </a:xfrm>
        </p:spPr>
        <p:txBody>
          <a:bodyPr/>
          <a:lstStyle/>
          <a:p>
            <a:r>
              <a:rPr lang="nl-NL" dirty="0"/>
              <a:t>Belasting versus belastbaarheid</a:t>
            </a:r>
          </a:p>
        </p:txBody>
      </p:sp>
      <p:pic>
        <p:nvPicPr>
          <p:cNvPr id="6" name="Afbeelding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65927" y="1687698"/>
            <a:ext cx="5505971" cy="3898032"/>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72130" y="4237704"/>
            <a:ext cx="3867770" cy="1686966"/>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613" y="1784829"/>
            <a:ext cx="3393184" cy="4139841"/>
          </a:xfrm>
          <a:prstGeom prst="rect">
            <a:avLst/>
          </a:prstGeom>
        </p:spPr>
      </p:pic>
    </p:spTree>
    <p:extLst>
      <p:ext uri="{BB962C8B-B14F-4D97-AF65-F5344CB8AC3E}">
        <p14:creationId xmlns:p14="http://schemas.microsoft.com/office/powerpoint/2010/main" val="2410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12636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p>
          <a:p>
            <a:pPr lvl="1"/>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84566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4297" y="2241542"/>
            <a:ext cx="4582278" cy="3760638"/>
          </a:xfrm>
          <a:prstGeom prst="rect">
            <a:avLst/>
          </a:prstGeom>
        </p:spPr>
      </p:pic>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14</a:t>
            </a:fld>
            <a:endParaRPr lang="nl-NL"/>
          </a:p>
        </p:txBody>
      </p:sp>
      <p:sp>
        <p:nvSpPr>
          <p:cNvPr id="8" name="Content Placeholder 2"/>
          <p:cNvSpPr>
            <a:spLocks noGrp="1"/>
          </p:cNvSpPr>
          <p:nvPr>
            <p:ph idx="1"/>
          </p:nvPr>
        </p:nvSpPr>
        <p:spPr>
          <a:xfrm>
            <a:off x="1641564" y="1810655"/>
            <a:ext cx="8569236" cy="861774"/>
          </a:xfrm>
        </p:spPr>
        <p:txBody>
          <a:bodyPr/>
          <a:lstStyle/>
          <a:p>
            <a:r>
              <a:rPr lang="nl-NL" dirty="0"/>
              <a:t>Geef voorbeelden van wat kun je zelf kunt doen om werkstress door werkdruk te voorkomen</a:t>
            </a:r>
          </a:p>
        </p:txBody>
      </p:sp>
    </p:spTree>
    <p:extLst>
      <p:ext uri="{BB962C8B-B14F-4D97-AF65-F5344CB8AC3E}">
        <p14:creationId xmlns:p14="http://schemas.microsoft.com/office/powerpoint/2010/main" val="4476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Afspraken maken over gezond werken</a:t>
            </a:r>
          </a:p>
        </p:txBody>
      </p:sp>
      <p:sp>
        <p:nvSpPr>
          <p:cNvPr id="3" name="Content Placeholder 2"/>
          <p:cNvSpPr>
            <a:spLocks noGrp="1"/>
          </p:cNvSpPr>
          <p:nvPr>
            <p:ph idx="1"/>
          </p:nvPr>
        </p:nvSpPr>
        <p:spPr>
          <a:xfrm>
            <a:off x="1641564" y="1810655"/>
            <a:ext cx="9721850" cy="3785652"/>
          </a:xfrm>
        </p:spPr>
        <p:txBody>
          <a:bodyPr/>
          <a:lstStyle/>
          <a:p>
            <a:pPr lvl="1"/>
            <a:r>
              <a:rPr lang="nl-NL" dirty="0"/>
              <a:t>Met jezelf: wat ga je er zelf aan doen?</a:t>
            </a:r>
          </a:p>
          <a:p>
            <a:pPr lvl="1"/>
            <a:r>
              <a:rPr lang="nl-NL" dirty="0"/>
              <a:t>Met elkaar: help elkaar om op de juiste manier te werken!</a:t>
            </a:r>
          </a:p>
          <a:p>
            <a:pPr lvl="1"/>
            <a:r>
              <a:rPr lang="nl-NL" dirty="0"/>
              <a:t>Op de locatie: </a:t>
            </a:r>
          </a:p>
          <a:p>
            <a:pPr lvl="2"/>
            <a:r>
              <a:rPr lang="nl-NL" dirty="0"/>
              <a:t>Praat in elk werkoverleg over de (huidige en toekomstige) werkdruk </a:t>
            </a:r>
          </a:p>
          <a:p>
            <a:pPr lvl="2"/>
            <a:r>
              <a:rPr lang="nl-NL" dirty="0"/>
              <a:t>Verzamel voorbeelden van wat goed gaat en wat minder goed gaat </a:t>
            </a:r>
          </a:p>
          <a:p>
            <a:pPr lvl="1"/>
            <a:r>
              <a:rPr lang="nl-NL" dirty="0"/>
              <a:t>In het bedrijf: vraag om hulpmiddelen, informatie en training</a:t>
            </a:r>
          </a:p>
          <a:p>
            <a:pPr lvl="1"/>
            <a:r>
              <a:rPr lang="nl-NL" dirty="0"/>
              <a:t>We maken een nieuwe afspraak om het resultaat van onze afspraken te bespreken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a:t>15</a:t>
            </a:r>
          </a:p>
        </p:txBody>
      </p:sp>
    </p:spTree>
    <p:extLst>
      <p:ext uri="{BB962C8B-B14F-4D97-AF65-F5344CB8AC3E}">
        <p14:creationId xmlns:p14="http://schemas.microsoft.com/office/powerpoint/2010/main" val="167514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a:solidFill>
                  <a:srgbClr val="01AEC3"/>
                </a:solidFill>
              </a:rPr>
              <a:t>Dankjewel voor 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a:solidFill>
                  <a:srgbClr val="00454F"/>
                </a:solidFill>
              </a:rPr>
              <a:t>Samen doen we het beter!</a:t>
            </a:r>
          </a:p>
          <a:p>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16</a:t>
            </a:fld>
            <a:endParaRPr lang="nl-NL" dirty="0"/>
          </a:p>
        </p:txBody>
      </p:sp>
    </p:spTree>
    <p:extLst>
      <p:ext uri="{BB962C8B-B14F-4D97-AF65-F5344CB8AC3E}">
        <p14:creationId xmlns:p14="http://schemas.microsoft.com/office/powerpoint/2010/main" val="12554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2</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134089"/>
            <a:ext cx="7794171" cy="1087141"/>
          </a:xfrm>
          <a:prstGeom prst="rect">
            <a:avLst/>
          </a:prstGeom>
        </p:spPr>
      </p:pic>
      <p:sp>
        <p:nvSpPr>
          <p:cNvPr id="9" name="Title 1"/>
          <p:cNvSpPr>
            <a:spLocks noGrp="1"/>
          </p:cNvSpPr>
          <p:nvPr>
            <p:ph type="title"/>
          </p:nvPr>
        </p:nvSpPr>
        <p:spPr>
          <a:xfrm>
            <a:off x="1641564" y="800100"/>
            <a:ext cx="9721850" cy="609398"/>
          </a:xfrm>
        </p:spPr>
        <p:txBody>
          <a:bodyPr/>
          <a:lstStyle/>
          <a:p>
            <a:r>
              <a:rPr lang="nl-NL" dirty="0"/>
              <a:t>Cijfers ziekteverzuim door werkstress</a:t>
            </a:r>
          </a:p>
        </p:txBody>
      </p:sp>
      <p:sp>
        <p:nvSpPr>
          <p:cNvPr id="10" name="Content Placeholder 2"/>
          <p:cNvSpPr>
            <a:spLocks noGrp="1"/>
          </p:cNvSpPr>
          <p:nvPr>
            <p:ph idx="1"/>
          </p:nvPr>
        </p:nvSpPr>
        <p:spPr>
          <a:xfrm>
            <a:off x="1641564" y="1810655"/>
            <a:ext cx="9984379" cy="3662541"/>
          </a:xfrm>
        </p:spPr>
        <p:txBody>
          <a:bodyPr/>
          <a:lstStyle/>
          <a:p>
            <a:pPr lvl="1"/>
            <a:r>
              <a:rPr lang="nl-NL" dirty="0"/>
              <a:t>Werkstress is beroepsziekte nummer 1</a:t>
            </a:r>
          </a:p>
          <a:p>
            <a:pPr lvl="2"/>
            <a:r>
              <a:rPr lang="nl-NL" dirty="0"/>
              <a:t>Meer dan 1 miljoen werknemers hebben last van klachten door werkstress</a:t>
            </a:r>
          </a:p>
          <a:p>
            <a:pPr lvl="2"/>
            <a:r>
              <a:rPr lang="nl-NL" dirty="0"/>
              <a:t>25- tot 35-jarigen hebben relatief vaak klachten (17%) </a:t>
            </a:r>
          </a:p>
          <a:p>
            <a:pPr lvl="1"/>
            <a:r>
              <a:rPr lang="nl-NL" dirty="0"/>
              <a:t>36% van het werkgerelateerde ziekteverzuim ontstaat door werkstress </a:t>
            </a:r>
          </a:p>
          <a:p>
            <a:pPr lvl="2"/>
            <a:r>
              <a:rPr lang="nl-NL" dirty="0"/>
              <a:t>Het gaat jaarlijks om ruim 7,5 miljoen verzuimdagen (21.000 fte)</a:t>
            </a:r>
          </a:p>
          <a:p>
            <a:pPr lvl="2"/>
            <a:r>
              <a:rPr lang="nl-NL" dirty="0"/>
              <a:t>Verzuimkosten: 1,8 miljard euro</a:t>
            </a:r>
          </a:p>
          <a:p>
            <a:pPr lvl="1"/>
            <a:endParaRPr lang="nl-NL" dirty="0"/>
          </a:p>
        </p:txBody>
      </p:sp>
    </p:spTree>
    <p:extLst>
      <p:ext uri="{BB962C8B-B14F-4D97-AF65-F5344CB8AC3E}">
        <p14:creationId xmlns:p14="http://schemas.microsoft.com/office/powerpoint/2010/main" val="11277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5714" y="3542"/>
            <a:ext cx="4103915" cy="6331518"/>
          </a:xfrm>
          <a:prstGeom prst="rect">
            <a:avLst/>
          </a:prstGeom>
        </p:spPr>
      </p:pic>
      <p:sp>
        <p:nvSpPr>
          <p:cNvPr id="5" name="Tijdelijke aanduiding voor dianummer 4"/>
          <p:cNvSpPr>
            <a:spLocks noGrp="1"/>
          </p:cNvSpPr>
          <p:nvPr>
            <p:ph type="sldNum" sz="quarter" idx="12"/>
          </p:nvPr>
        </p:nvSpPr>
        <p:spPr/>
        <p:txBody>
          <a:bodyPr/>
          <a:lstStyle/>
          <a:p>
            <a:fld id="{AD3EE275-57F9-E044-9D2B-2081833EC56A}" type="slidenum">
              <a:rPr lang="nl-NL" smtClean="0"/>
              <a:t>3</a:t>
            </a:fld>
            <a:endParaRPr lang="nl-NL"/>
          </a:p>
        </p:txBody>
      </p:sp>
      <p:sp>
        <p:nvSpPr>
          <p:cNvPr id="9" name="Title 1"/>
          <p:cNvSpPr>
            <a:spLocks noGrp="1"/>
          </p:cNvSpPr>
          <p:nvPr>
            <p:ph type="title"/>
          </p:nvPr>
        </p:nvSpPr>
        <p:spPr>
          <a:xfrm>
            <a:off x="1641564" y="800100"/>
            <a:ext cx="9721850" cy="609398"/>
          </a:xfrm>
        </p:spPr>
        <p:txBody>
          <a:bodyPr/>
          <a:lstStyle/>
          <a:p>
            <a:r>
              <a:rPr lang="nl-NL" dirty="0"/>
              <a:t>Inhoud</a:t>
            </a:r>
          </a:p>
        </p:txBody>
      </p:sp>
      <p:sp>
        <p:nvSpPr>
          <p:cNvPr id="10" name="Content Placeholder 2"/>
          <p:cNvSpPr>
            <a:spLocks noGrp="1"/>
          </p:cNvSpPr>
          <p:nvPr>
            <p:ph idx="1"/>
          </p:nvPr>
        </p:nvSpPr>
        <p:spPr>
          <a:xfrm>
            <a:off x="1641564" y="1810655"/>
            <a:ext cx="10515600" cy="3477875"/>
          </a:xfrm>
        </p:spPr>
        <p:txBody>
          <a:bodyPr/>
          <a:lstStyle/>
          <a:p>
            <a:pPr lvl="1"/>
            <a:r>
              <a:rPr lang="nl-NL" dirty="0"/>
              <a:t>Wat verstaan we onder werkdruk?</a:t>
            </a:r>
          </a:p>
          <a:p>
            <a:pPr lvl="1"/>
            <a:r>
              <a:rPr lang="nl-NL" dirty="0"/>
              <a:t>Werkdruk veroorzaakt werkstress</a:t>
            </a:r>
          </a:p>
          <a:p>
            <a:pPr lvl="1"/>
            <a:r>
              <a:rPr lang="nl-NL" dirty="0"/>
              <a:t>Werkstress en de gevolgen ervan</a:t>
            </a:r>
          </a:p>
          <a:p>
            <a:pPr lvl="1"/>
            <a:r>
              <a:rPr lang="nl-NL" dirty="0"/>
              <a:t>Belasting versus belastbaarheid</a:t>
            </a:r>
          </a:p>
          <a:p>
            <a:pPr lvl="1"/>
            <a:r>
              <a:rPr lang="nl-NL" dirty="0"/>
              <a:t>Wat kunnen we beter doen?</a:t>
            </a:r>
          </a:p>
          <a:p>
            <a:pPr lvl="1"/>
            <a:r>
              <a:rPr lang="nl-NL" dirty="0"/>
              <a:t>Wat kun je zelf beter doen?</a:t>
            </a:r>
          </a:p>
          <a:p>
            <a:pPr lvl="1"/>
            <a:r>
              <a:rPr lang="nl-NL" dirty="0"/>
              <a:t>Afspraken over gezond werken</a:t>
            </a:r>
          </a:p>
        </p:txBody>
      </p:sp>
    </p:spTree>
    <p:extLst>
      <p:ext uri="{BB962C8B-B14F-4D97-AF65-F5344CB8AC3E}">
        <p14:creationId xmlns:p14="http://schemas.microsoft.com/office/powerpoint/2010/main" val="121495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4</a:t>
            </a:fld>
            <a:endParaRPr lang="nl-NL"/>
          </a:p>
        </p:txBody>
      </p:sp>
      <p:sp>
        <p:nvSpPr>
          <p:cNvPr id="9" name="Title 1"/>
          <p:cNvSpPr>
            <a:spLocks noGrp="1"/>
          </p:cNvSpPr>
          <p:nvPr>
            <p:ph type="title"/>
          </p:nvPr>
        </p:nvSpPr>
        <p:spPr>
          <a:xfrm>
            <a:off x="1641564" y="800100"/>
            <a:ext cx="9721850" cy="609398"/>
          </a:xfrm>
        </p:spPr>
        <p:txBody>
          <a:bodyPr/>
          <a:lstStyle/>
          <a:p>
            <a:r>
              <a:rPr lang="nl-NL" dirty="0"/>
              <a:t>Psychosociale arbeidsbelasting (PSA)</a:t>
            </a:r>
          </a:p>
        </p:txBody>
      </p:sp>
      <p:sp>
        <p:nvSpPr>
          <p:cNvPr id="10" name="Content Placeholder 2"/>
          <p:cNvSpPr>
            <a:spLocks noGrp="1"/>
          </p:cNvSpPr>
          <p:nvPr>
            <p:ph idx="1"/>
          </p:nvPr>
        </p:nvSpPr>
        <p:spPr>
          <a:xfrm>
            <a:off x="1641564" y="1810655"/>
            <a:ext cx="10515600" cy="2462213"/>
          </a:xfrm>
        </p:spPr>
        <p:txBody>
          <a:bodyPr/>
          <a:lstStyle/>
          <a:p>
            <a:pPr lvl="1"/>
            <a:r>
              <a:rPr lang="nl-NL" dirty="0"/>
              <a:t>Werkdruk</a:t>
            </a:r>
          </a:p>
          <a:p>
            <a:pPr lvl="1"/>
            <a:r>
              <a:rPr lang="nl-NL" dirty="0"/>
              <a:t>Agressie en geweld</a:t>
            </a:r>
          </a:p>
          <a:p>
            <a:pPr lvl="1"/>
            <a:r>
              <a:rPr lang="nl-NL" dirty="0"/>
              <a:t>Discriminatie</a:t>
            </a:r>
          </a:p>
          <a:p>
            <a:pPr lvl="1"/>
            <a:r>
              <a:rPr lang="nl-NL" dirty="0"/>
              <a:t>(Seksuele) intimidatie</a:t>
            </a:r>
          </a:p>
          <a:p>
            <a:pPr lvl="1"/>
            <a:r>
              <a:rPr lang="nl-NL" dirty="0"/>
              <a:t>Pesten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9829" y="4301492"/>
            <a:ext cx="9209314" cy="1727940"/>
          </a:xfrm>
          <a:prstGeom prst="rect">
            <a:avLst/>
          </a:prstGeom>
        </p:spPr>
      </p:pic>
    </p:spTree>
    <p:extLst>
      <p:ext uri="{BB962C8B-B14F-4D97-AF65-F5344CB8AC3E}">
        <p14:creationId xmlns:p14="http://schemas.microsoft.com/office/powerpoint/2010/main" val="204724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5</a:t>
            </a:fld>
            <a:endParaRPr lang="nl-NL"/>
          </a:p>
        </p:txBody>
      </p:sp>
      <p:sp>
        <p:nvSpPr>
          <p:cNvPr id="9" name="Title 1"/>
          <p:cNvSpPr>
            <a:spLocks noGrp="1"/>
          </p:cNvSpPr>
          <p:nvPr>
            <p:ph type="title"/>
          </p:nvPr>
        </p:nvSpPr>
        <p:spPr>
          <a:xfrm>
            <a:off x="1641564" y="800100"/>
            <a:ext cx="9721850" cy="609398"/>
          </a:xfrm>
        </p:spPr>
        <p:txBody>
          <a:bodyPr/>
          <a:lstStyle/>
          <a:p>
            <a:r>
              <a:rPr lang="nl-NL" dirty="0"/>
              <a:t>Wanneer ontstaat werkdruk?</a:t>
            </a:r>
          </a:p>
        </p:txBody>
      </p:sp>
      <p:sp>
        <p:nvSpPr>
          <p:cNvPr id="10" name="Content Placeholder 2"/>
          <p:cNvSpPr>
            <a:spLocks noGrp="1"/>
          </p:cNvSpPr>
          <p:nvPr>
            <p:ph idx="1"/>
          </p:nvPr>
        </p:nvSpPr>
        <p:spPr>
          <a:xfrm>
            <a:off x="1641564" y="1810655"/>
            <a:ext cx="10096346" cy="4339650"/>
          </a:xfrm>
        </p:spPr>
        <p:txBody>
          <a:bodyPr/>
          <a:lstStyle/>
          <a:p>
            <a:pPr lvl="1"/>
            <a:r>
              <a:rPr lang="nl-NL" dirty="0"/>
              <a:t>Als de balans tussen werkbelasting en belastbaarheid verstoord is</a:t>
            </a:r>
          </a:p>
          <a:p>
            <a:pPr lvl="1"/>
            <a:r>
              <a:rPr lang="nl-NL" dirty="0"/>
              <a:t>Als een medewerker onder hoge tijdsdruk of in een hoog tempo moet werken</a:t>
            </a:r>
          </a:p>
          <a:p>
            <a:pPr lvl="1"/>
            <a:r>
              <a:rPr lang="nl-NL" dirty="0"/>
              <a:t>Als een medewerker niet meer aan de taakeisen kan voldoen</a:t>
            </a:r>
          </a:p>
          <a:p>
            <a:pPr lvl="1"/>
            <a:r>
              <a:rPr lang="nl-NL" dirty="0"/>
              <a:t>Als omstandigheden op het werk ervoor zorgen dat het werk niet goed kan worden uitgevoerd</a:t>
            </a:r>
          </a:p>
          <a:p>
            <a:pPr lvl="1"/>
            <a:r>
              <a:rPr lang="nl-NL" dirty="0"/>
              <a:t>Door de persoonlijke situatie en het karakter van de medewerker</a:t>
            </a:r>
          </a:p>
          <a:p>
            <a:pPr lvl="1"/>
            <a:endParaRPr lang="nl-NL" dirty="0"/>
          </a:p>
          <a:p>
            <a:r>
              <a:rPr lang="nl-NL" i="1" dirty="0"/>
              <a:t>Werkdruk is niet hetzelfde als het druk hebben!</a:t>
            </a:r>
          </a:p>
        </p:txBody>
      </p:sp>
    </p:spTree>
    <p:extLst>
      <p:ext uri="{BB962C8B-B14F-4D97-AF65-F5344CB8AC3E}">
        <p14:creationId xmlns:p14="http://schemas.microsoft.com/office/powerpoint/2010/main" val="32037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6</a:t>
            </a:fld>
            <a:endParaRPr lang="nl-NL"/>
          </a:p>
        </p:txBody>
      </p:sp>
      <p:sp>
        <p:nvSpPr>
          <p:cNvPr id="9" name="Title 1"/>
          <p:cNvSpPr>
            <a:spLocks noGrp="1"/>
          </p:cNvSpPr>
          <p:nvPr>
            <p:ph type="title"/>
          </p:nvPr>
        </p:nvSpPr>
        <p:spPr>
          <a:xfrm>
            <a:off x="1641564" y="800100"/>
            <a:ext cx="9721850" cy="609398"/>
          </a:xfrm>
        </p:spPr>
        <p:txBody>
          <a:bodyPr/>
          <a:lstStyle/>
          <a:p>
            <a:r>
              <a:rPr lang="nl-NL" dirty="0"/>
              <a:t>Werkdruk veroorzaakt werkstress</a:t>
            </a:r>
          </a:p>
        </p:txBody>
      </p:sp>
      <p:sp>
        <p:nvSpPr>
          <p:cNvPr id="10" name="Content Placeholder 2"/>
          <p:cNvSpPr>
            <a:spLocks noGrp="1"/>
          </p:cNvSpPr>
          <p:nvPr>
            <p:ph idx="1"/>
          </p:nvPr>
        </p:nvSpPr>
        <p:spPr>
          <a:xfrm>
            <a:off x="1641564" y="1810655"/>
            <a:ext cx="10096346" cy="3831818"/>
          </a:xfrm>
        </p:spPr>
        <p:txBody>
          <a:bodyPr/>
          <a:lstStyle/>
          <a:p>
            <a:pPr lvl="1"/>
            <a:r>
              <a:rPr lang="nl-NL" dirty="0"/>
              <a:t>Langdurig te hoge werkdruk veroorzaakt werkstress </a:t>
            </a:r>
          </a:p>
          <a:p>
            <a:pPr lvl="1"/>
            <a:r>
              <a:rPr lang="nl-NL" dirty="0"/>
              <a:t>Langdurige werkstress leidt vaak tot gezondheidsklachten en ziekteverzuim</a:t>
            </a:r>
          </a:p>
          <a:p>
            <a:pPr lvl="1"/>
            <a:r>
              <a:rPr lang="nl-NL" dirty="0"/>
              <a:t>Aanhoudende werkdruk leidt tot ontevreden medewerkers</a:t>
            </a:r>
          </a:p>
          <a:p>
            <a:pPr lvl="1"/>
            <a:r>
              <a:rPr lang="nl-NL" dirty="0"/>
              <a:t>Ontevreden medewerkers zorgen voor ontevreden klanten</a:t>
            </a:r>
          </a:p>
          <a:p>
            <a:pPr lvl="1" indent="0">
              <a:buNone/>
            </a:pPr>
            <a:endParaRPr lang="nl-NL" dirty="0"/>
          </a:p>
          <a:p>
            <a:pPr lvl="1" indent="0">
              <a:buNone/>
            </a:pPr>
            <a:r>
              <a:rPr lang="nl-NL" i="1" dirty="0"/>
              <a:t>Af en toe hoge werkdruk houdt medewerkers en de organisatie echter scherp en creatief!</a:t>
            </a:r>
          </a:p>
        </p:txBody>
      </p:sp>
    </p:spTree>
    <p:extLst>
      <p:ext uri="{BB962C8B-B14F-4D97-AF65-F5344CB8AC3E}">
        <p14:creationId xmlns:p14="http://schemas.microsoft.com/office/powerpoint/2010/main" val="179277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7</a:t>
            </a:fld>
            <a:endParaRPr lang="nl-NL"/>
          </a:p>
        </p:txBody>
      </p:sp>
      <p:sp>
        <p:nvSpPr>
          <p:cNvPr id="9" name="Title 1"/>
          <p:cNvSpPr>
            <a:spLocks noGrp="1"/>
          </p:cNvSpPr>
          <p:nvPr>
            <p:ph type="title"/>
          </p:nvPr>
        </p:nvSpPr>
        <p:spPr>
          <a:xfrm>
            <a:off x="1641564" y="800100"/>
            <a:ext cx="9721850" cy="609398"/>
          </a:xfrm>
        </p:spPr>
        <p:txBody>
          <a:bodyPr/>
          <a:lstStyle/>
          <a:p>
            <a:r>
              <a:rPr lang="nl-NL" dirty="0"/>
              <a:t>Hoe merk je dat er werkstress is?</a:t>
            </a:r>
          </a:p>
        </p:txBody>
      </p:sp>
      <p:sp>
        <p:nvSpPr>
          <p:cNvPr id="10" name="Content Placeholder 2"/>
          <p:cNvSpPr>
            <a:spLocks noGrp="1"/>
          </p:cNvSpPr>
          <p:nvPr>
            <p:ph idx="1"/>
          </p:nvPr>
        </p:nvSpPr>
        <p:spPr>
          <a:xfrm>
            <a:off x="1641564" y="1810655"/>
            <a:ext cx="10096346" cy="1954381"/>
          </a:xfrm>
        </p:spPr>
        <p:txBody>
          <a:bodyPr/>
          <a:lstStyle/>
          <a:p>
            <a:pPr lvl="1"/>
            <a:r>
              <a:rPr lang="nl-NL" dirty="0"/>
              <a:t>Fysiek</a:t>
            </a:r>
          </a:p>
          <a:p>
            <a:pPr lvl="1"/>
            <a:r>
              <a:rPr lang="nl-NL" dirty="0"/>
              <a:t>Emotioneel</a:t>
            </a:r>
          </a:p>
          <a:p>
            <a:pPr lvl="1"/>
            <a:r>
              <a:rPr lang="nl-NL" dirty="0"/>
              <a:t>Gedrag</a:t>
            </a:r>
          </a:p>
          <a:p>
            <a:pPr lvl="1"/>
            <a:r>
              <a:rPr lang="nl-NL" dirty="0"/>
              <a:t>In je hoofd</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65702" y="3145971"/>
            <a:ext cx="4391223" cy="3033839"/>
          </a:xfrm>
          <a:prstGeom prst="rect">
            <a:avLst/>
          </a:prstGeom>
        </p:spPr>
      </p:pic>
    </p:spTree>
    <p:extLst>
      <p:ext uri="{BB962C8B-B14F-4D97-AF65-F5344CB8AC3E}">
        <p14:creationId xmlns:p14="http://schemas.microsoft.com/office/powerpoint/2010/main" val="87290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8</a:t>
            </a:fld>
            <a:endParaRPr lang="nl-NL"/>
          </a:p>
        </p:txBody>
      </p:sp>
      <p:sp>
        <p:nvSpPr>
          <p:cNvPr id="9" name="Title 1"/>
          <p:cNvSpPr>
            <a:spLocks noGrp="1"/>
          </p:cNvSpPr>
          <p:nvPr>
            <p:ph type="title"/>
          </p:nvPr>
        </p:nvSpPr>
        <p:spPr>
          <a:xfrm>
            <a:off x="1641564" y="800100"/>
            <a:ext cx="9721850" cy="609398"/>
          </a:xfrm>
        </p:spPr>
        <p:txBody>
          <a:bodyPr/>
          <a:lstStyle/>
          <a:p>
            <a:r>
              <a:rPr lang="nl-NL" dirty="0"/>
              <a:t>Gevolgen van werkstress (1)</a:t>
            </a:r>
          </a:p>
        </p:txBody>
      </p:sp>
      <p:sp>
        <p:nvSpPr>
          <p:cNvPr id="11" name="Tijdelijke aanduiding voor inhoud 3"/>
          <p:cNvSpPr>
            <a:spLocks noGrp="1"/>
          </p:cNvSpPr>
          <p:nvPr>
            <p:ph sz="half" idx="1"/>
          </p:nvPr>
        </p:nvSpPr>
        <p:spPr>
          <a:xfrm>
            <a:off x="1645619" y="1755291"/>
            <a:ext cx="4680000" cy="4806330"/>
          </a:xfrm>
        </p:spPr>
        <p:txBody>
          <a:bodyPr>
            <a:noAutofit/>
          </a:bodyPr>
          <a:lstStyle/>
          <a:p>
            <a:pPr lvl="1" indent="0">
              <a:buNone/>
            </a:pPr>
            <a:r>
              <a:rPr lang="nl-NL" sz="2400" b="1" dirty="0"/>
              <a:t>Fysiek</a:t>
            </a:r>
          </a:p>
          <a:p>
            <a:pPr lvl="2"/>
            <a:r>
              <a:rPr lang="nl-NL" sz="1800" dirty="0"/>
              <a:t>Verhoogde bloeddruk</a:t>
            </a:r>
          </a:p>
          <a:p>
            <a:pPr lvl="2"/>
            <a:r>
              <a:rPr lang="nl-NL" sz="1800" dirty="0"/>
              <a:t>Verhoogde hartslag</a:t>
            </a:r>
          </a:p>
          <a:p>
            <a:pPr lvl="2"/>
            <a:r>
              <a:rPr lang="nl-NL" sz="1800" dirty="0"/>
              <a:t>Klachten aan arm, nek, schouder</a:t>
            </a:r>
          </a:p>
          <a:p>
            <a:pPr lvl="2"/>
            <a:r>
              <a:rPr lang="nl-NL" sz="1800" dirty="0"/>
              <a:t>Maagklachten</a:t>
            </a:r>
          </a:p>
          <a:p>
            <a:pPr lvl="2"/>
            <a:r>
              <a:rPr lang="nl-NL" sz="1800" dirty="0"/>
              <a:t>Vermoeidheid</a:t>
            </a:r>
          </a:p>
          <a:p>
            <a:pPr lvl="2"/>
            <a:r>
              <a:rPr lang="nl-NL" sz="1800" dirty="0"/>
              <a:t>Hoofdpijn</a:t>
            </a:r>
          </a:p>
          <a:p>
            <a:pPr lvl="2"/>
            <a:r>
              <a:rPr lang="nl-NL" sz="1800" dirty="0"/>
              <a:t>Rugpijn</a:t>
            </a:r>
          </a:p>
          <a:p>
            <a:pPr lvl="2"/>
            <a:r>
              <a:rPr lang="nl-NL" sz="1800" dirty="0"/>
              <a:t>Slaapproblemen</a:t>
            </a:r>
          </a:p>
          <a:p>
            <a:pPr lvl="2"/>
            <a:r>
              <a:rPr lang="nl-NL" sz="1800" dirty="0"/>
              <a:t>Hyperventilatie</a:t>
            </a:r>
          </a:p>
          <a:p>
            <a:pPr lvl="2"/>
            <a:r>
              <a:rPr lang="nl-NL" sz="1800" dirty="0"/>
              <a:t>Duizeligheid</a:t>
            </a:r>
          </a:p>
          <a:p>
            <a:pPr lvl="2"/>
            <a:r>
              <a:rPr lang="nl-NL" sz="1800" dirty="0"/>
              <a:t>Verminderde weerbaarheid</a:t>
            </a:r>
          </a:p>
        </p:txBody>
      </p:sp>
      <p:sp>
        <p:nvSpPr>
          <p:cNvPr id="12" name="Tijdelijke aanduiding voor inhoud 4"/>
          <p:cNvSpPr txBox="1">
            <a:spLocks/>
          </p:cNvSpPr>
          <p:nvPr/>
        </p:nvSpPr>
        <p:spPr>
          <a:xfrm>
            <a:off x="6325619" y="1755291"/>
            <a:ext cx="4680000" cy="4664686"/>
          </a:xfrm>
          <a:prstGeom prst="rect">
            <a:avLst/>
          </a:prstGeom>
        </p:spPr>
        <p:txBody>
          <a:bodyPr>
            <a:norm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t>Emotioneel</a:t>
            </a:r>
          </a:p>
          <a:p>
            <a:pPr lvl="2"/>
            <a:r>
              <a:rPr lang="nl-NL" sz="1800" dirty="0"/>
              <a:t>Prikkelbaar, geïrriteerd</a:t>
            </a:r>
          </a:p>
          <a:p>
            <a:pPr lvl="2"/>
            <a:r>
              <a:rPr lang="nl-NL" sz="1800" dirty="0"/>
              <a:t>Emotioneel</a:t>
            </a:r>
          </a:p>
          <a:p>
            <a:pPr lvl="2"/>
            <a:r>
              <a:rPr lang="nl-NL" sz="1800" dirty="0"/>
              <a:t>Somber</a:t>
            </a:r>
          </a:p>
          <a:p>
            <a:pPr lvl="2"/>
            <a:r>
              <a:rPr lang="nl-NL" sz="1800" dirty="0"/>
              <a:t>Rusteloos</a:t>
            </a:r>
          </a:p>
          <a:p>
            <a:pPr lvl="2"/>
            <a:r>
              <a:rPr lang="nl-NL" sz="1800" dirty="0"/>
              <a:t>Gespannen</a:t>
            </a:r>
          </a:p>
          <a:p>
            <a:pPr lvl="2"/>
            <a:r>
              <a:rPr lang="nl-NL" sz="1800" dirty="0"/>
              <a:t>Angstig</a:t>
            </a:r>
          </a:p>
          <a:p>
            <a:pPr lvl="2"/>
            <a:r>
              <a:rPr lang="nl-NL" sz="1800" dirty="0"/>
              <a:t>Lusteloos, onverschillig</a:t>
            </a:r>
          </a:p>
          <a:p>
            <a:pPr lvl="2"/>
            <a:r>
              <a:rPr lang="nl-NL" sz="1800" dirty="0"/>
              <a:t>Het gevoel waardeloos te zijn</a:t>
            </a:r>
          </a:p>
          <a:p>
            <a:endParaRPr lang="nl-NL" dirty="0"/>
          </a:p>
        </p:txBody>
      </p:sp>
    </p:spTree>
    <p:extLst>
      <p:ext uri="{BB962C8B-B14F-4D97-AF65-F5344CB8AC3E}">
        <p14:creationId xmlns:p14="http://schemas.microsoft.com/office/powerpoint/2010/main" val="64098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AD3EE275-57F9-E044-9D2B-2081833EC56A}" type="slidenum">
              <a:rPr lang="nl-NL" smtClean="0"/>
              <a:t>9</a:t>
            </a:fld>
            <a:endParaRPr lang="nl-NL"/>
          </a:p>
        </p:txBody>
      </p:sp>
      <p:sp>
        <p:nvSpPr>
          <p:cNvPr id="9" name="Title 1"/>
          <p:cNvSpPr>
            <a:spLocks noGrp="1"/>
          </p:cNvSpPr>
          <p:nvPr>
            <p:ph type="title"/>
          </p:nvPr>
        </p:nvSpPr>
        <p:spPr>
          <a:xfrm>
            <a:off x="1641564" y="800100"/>
            <a:ext cx="9721850" cy="609398"/>
          </a:xfrm>
        </p:spPr>
        <p:txBody>
          <a:bodyPr/>
          <a:lstStyle/>
          <a:p>
            <a:r>
              <a:rPr lang="nl-NL" dirty="0"/>
              <a:t>Gevolgen van werkstress (2)</a:t>
            </a:r>
          </a:p>
        </p:txBody>
      </p:sp>
      <p:sp>
        <p:nvSpPr>
          <p:cNvPr id="11" name="Tijdelijke aanduiding voor inhoud 3"/>
          <p:cNvSpPr>
            <a:spLocks noGrp="1"/>
          </p:cNvSpPr>
          <p:nvPr>
            <p:ph sz="half" idx="1"/>
          </p:nvPr>
        </p:nvSpPr>
        <p:spPr>
          <a:xfrm>
            <a:off x="1645619" y="1755291"/>
            <a:ext cx="4680000" cy="4104333"/>
          </a:xfrm>
        </p:spPr>
        <p:txBody>
          <a:bodyPr>
            <a:noAutofit/>
          </a:bodyPr>
          <a:lstStyle/>
          <a:p>
            <a:pPr lvl="1" indent="0">
              <a:buNone/>
            </a:pPr>
            <a:r>
              <a:rPr lang="nl-NL" sz="2400" b="1" dirty="0"/>
              <a:t>Gedrag</a:t>
            </a:r>
          </a:p>
          <a:p>
            <a:pPr lvl="2"/>
            <a:r>
              <a:rPr lang="nl-NL" sz="1800" dirty="0"/>
              <a:t>Ongezonde leefstijl</a:t>
            </a:r>
          </a:p>
          <a:p>
            <a:pPr lvl="2"/>
            <a:r>
              <a:rPr lang="nl-NL" sz="1800" dirty="0"/>
              <a:t>Vraatzucht</a:t>
            </a:r>
          </a:p>
          <a:p>
            <a:pPr lvl="2"/>
            <a:r>
              <a:rPr lang="nl-NL" sz="1800" dirty="0"/>
              <a:t>Overmatig alcohol-/medicijngebruik</a:t>
            </a:r>
          </a:p>
          <a:p>
            <a:pPr lvl="2"/>
            <a:r>
              <a:rPr lang="nl-NL" sz="1800" dirty="0"/>
              <a:t>Sociale contacten vermijden</a:t>
            </a:r>
          </a:p>
          <a:p>
            <a:pPr lvl="2"/>
            <a:r>
              <a:rPr lang="nl-NL" sz="1800" dirty="0"/>
              <a:t>Minder creatief</a:t>
            </a:r>
          </a:p>
          <a:p>
            <a:pPr lvl="2"/>
            <a:r>
              <a:rPr lang="nl-NL" sz="1800" dirty="0"/>
              <a:t>Risicogedrag vertonen, zoals agressie</a:t>
            </a:r>
          </a:p>
          <a:p>
            <a:pPr lvl="2"/>
            <a:r>
              <a:rPr lang="nl-NL" sz="1800" dirty="0"/>
              <a:t>Meer overwerken</a:t>
            </a:r>
          </a:p>
          <a:p>
            <a:pPr lvl="2"/>
            <a:r>
              <a:rPr lang="nl-NL" sz="1800" dirty="0"/>
              <a:t>Niet kunnen ontspannen</a:t>
            </a:r>
          </a:p>
          <a:p>
            <a:pPr lvl="2"/>
            <a:r>
              <a:rPr lang="nl-NL" sz="1800" dirty="0"/>
              <a:t>Meer klagen</a:t>
            </a:r>
          </a:p>
          <a:p>
            <a:pPr lvl="2"/>
            <a:r>
              <a:rPr lang="nl-NL" sz="1800" dirty="0"/>
              <a:t>Regelmatig verzuimen</a:t>
            </a:r>
          </a:p>
        </p:txBody>
      </p:sp>
      <p:sp>
        <p:nvSpPr>
          <p:cNvPr id="12" name="Tijdelijke aanduiding voor inhoud 4"/>
          <p:cNvSpPr txBox="1">
            <a:spLocks/>
          </p:cNvSpPr>
          <p:nvPr/>
        </p:nvSpPr>
        <p:spPr>
          <a:xfrm>
            <a:off x="6325619" y="1755291"/>
            <a:ext cx="4680000" cy="4104333"/>
          </a:xfrm>
          <a:prstGeom prst="rect">
            <a:avLst/>
          </a:prstGeom>
        </p:spPr>
        <p:txBody>
          <a:bodyPr>
            <a:norm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1" dirty="0"/>
              <a:t>In je hoofd</a:t>
            </a:r>
          </a:p>
          <a:p>
            <a:pPr lvl="2"/>
            <a:r>
              <a:rPr lang="nl-NL" sz="1800" dirty="0"/>
              <a:t>Slechter geheugen</a:t>
            </a:r>
          </a:p>
          <a:p>
            <a:pPr lvl="2"/>
            <a:r>
              <a:rPr lang="nl-NL" sz="1800" dirty="0"/>
              <a:t>Piekeren</a:t>
            </a:r>
          </a:p>
          <a:p>
            <a:pPr lvl="2"/>
            <a:r>
              <a:rPr lang="nl-NL" sz="1800" dirty="0"/>
              <a:t>Moeite met concentreren</a:t>
            </a:r>
          </a:p>
          <a:p>
            <a:pPr lvl="2"/>
            <a:r>
              <a:rPr lang="nl-NL" sz="1800" dirty="0"/>
              <a:t>Moeite met plannen</a:t>
            </a:r>
          </a:p>
          <a:p>
            <a:pPr lvl="2"/>
            <a:r>
              <a:rPr lang="nl-NL" sz="1800" dirty="0"/>
              <a:t>Slecht prioriteiten kunnen stellen</a:t>
            </a:r>
          </a:p>
          <a:p>
            <a:pPr lvl="2"/>
            <a:r>
              <a:rPr lang="nl-NL" sz="1800" dirty="0"/>
              <a:t>Niet goed kunnen </a:t>
            </a:r>
            <a:r>
              <a:rPr lang="nl-NL" sz="1800" dirty="0" err="1"/>
              <a:t>multitasken</a:t>
            </a:r>
            <a:endParaRPr lang="nl-NL" sz="1800" dirty="0"/>
          </a:p>
          <a:p>
            <a:pPr lvl="2"/>
            <a:r>
              <a:rPr lang="nl-NL" sz="1800" dirty="0"/>
              <a:t>Geen besluiten kunnen nemen</a:t>
            </a:r>
          </a:p>
          <a:p>
            <a:pPr lvl="2"/>
            <a:r>
              <a:rPr lang="nl-NL" sz="1800" dirty="0"/>
              <a:t>Minder efficiënt werken</a:t>
            </a:r>
          </a:p>
        </p:txBody>
      </p:sp>
    </p:spTree>
    <p:extLst>
      <p:ext uri="{BB962C8B-B14F-4D97-AF65-F5344CB8AC3E}">
        <p14:creationId xmlns:p14="http://schemas.microsoft.com/office/powerpoint/2010/main" val="1952405972"/>
      </p:ext>
    </p:extLst>
  </p:cSld>
  <p:clrMapOvr>
    <a:masterClrMapping/>
  </p:clrMapOvr>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2</TotalTime>
  <Words>1182</Words>
  <Application>Microsoft Macintosh PowerPoint</Application>
  <PresentationFormat>Breedbeeld</PresentationFormat>
  <Paragraphs>202</Paragraphs>
  <Slides>16</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Times New Roman</vt:lpstr>
      <vt:lpstr>Office-thema</vt:lpstr>
      <vt:lpstr>Toolbox Werkdruk</vt:lpstr>
      <vt:lpstr>Cijfers ziekteverzuim door werkstress</vt:lpstr>
      <vt:lpstr>Inhoud</vt:lpstr>
      <vt:lpstr>Psychosociale arbeidsbelasting (PSA)</vt:lpstr>
      <vt:lpstr>Wanneer ontstaat werkdruk?</vt:lpstr>
      <vt:lpstr>Werkdruk veroorzaakt werkstress</vt:lpstr>
      <vt:lpstr>Hoe merk je dat er werkstress is?</vt:lpstr>
      <vt:lpstr>Gevolgen van werkstress (1)</vt:lpstr>
      <vt:lpstr>Gevolgen van werkstress (2)</vt:lpstr>
      <vt:lpstr>Gevolgen voor de organisatie</vt:lpstr>
      <vt:lpstr>Waar zit jouw werkstress?</vt:lpstr>
      <vt:lpstr>Belasting versus belastbaarheid</vt:lpstr>
      <vt:lpstr>Wat kunnen we beter doen? </vt:lpstr>
      <vt:lpstr>Wat kun je zelf doen?</vt:lpstr>
      <vt:lpstr>Afspraken maken over gezond werken</vt:lpstr>
      <vt:lpstr>Dankjewel voor het meedenken over dit belangrijke onderwerp!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Werkdruk</dc:title>
  <dc:creator>Pieter van Hofwegen</dc:creator>
  <cp:lastModifiedBy>Pieter van Hofwegen</cp:lastModifiedBy>
  <cp:revision>2</cp:revision>
  <dcterms:created xsi:type="dcterms:W3CDTF">2018-06-26T13:03:57Z</dcterms:created>
  <dcterms:modified xsi:type="dcterms:W3CDTF">2019-07-02T08:30:12Z</dcterms:modified>
</cp:coreProperties>
</file>